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" ContentType="image/t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1"/>
  </p:notesMasterIdLst>
  <p:sldIdLst>
    <p:sldId id="267" r:id="rId2"/>
    <p:sldId id="3331" r:id="rId3"/>
    <p:sldId id="3332" r:id="rId4"/>
    <p:sldId id="3333" r:id="rId5"/>
    <p:sldId id="3334" r:id="rId6"/>
    <p:sldId id="3335" r:id="rId7"/>
    <p:sldId id="3336" r:id="rId8"/>
    <p:sldId id="3337" r:id="rId9"/>
    <p:sldId id="3338" r:id="rId10"/>
    <p:sldId id="3339" r:id="rId11"/>
    <p:sldId id="3340" r:id="rId12"/>
    <p:sldId id="3341" r:id="rId13"/>
    <p:sldId id="3342" r:id="rId14"/>
    <p:sldId id="3343" r:id="rId15"/>
    <p:sldId id="3344" r:id="rId16"/>
    <p:sldId id="3345" r:id="rId17"/>
    <p:sldId id="3346" r:id="rId18"/>
    <p:sldId id="3347" r:id="rId19"/>
    <p:sldId id="3348" r:id="rId20"/>
  </p:sldIdLst>
  <p:sldSz cx="12192000" cy="6858000"/>
  <p:notesSz cx="6858000" cy="9144000"/>
  <p:defaultTextStyle>
    <a:defPPr>
      <a:defRPr lang="zh-CN"/>
    </a:defPPr>
    <a:lvl1pPr marL="0" lvl="0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1pPr>
    <a:lvl2pPr marL="457200" lvl="1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2pPr>
    <a:lvl3pPr marL="914400" lvl="2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3pPr>
    <a:lvl4pPr marL="1371600" lvl="3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4pPr>
    <a:lvl5pPr marL="1828800" lvl="4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5pPr>
    <a:lvl6pPr marL="2286000" lvl="5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6pPr>
    <a:lvl7pPr marL="2743200" lvl="6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7pPr>
    <a:lvl8pPr marL="3200400" lvl="7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8pPr>
    <a:lvl9pPr marL="3657600" lvl="8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51" userDrawn="1">
          <p15:clr>
            <a:srgbClr val="A4A3A4"/>
          </p15:clr>
        </p15:guide>
        <p15:guide id="2" pos="388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B251C"/>
    <a:srgbClr val="E5F5FC"/>
    <a:srgbClr val="00ADE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988" autoAdjust="0"/>
  </p:normalViewPr>
  <p:slideViewPr>
    <p:cSldViewPr showGuides="1">
      <p:cViewPr varScale="1">
        <p:scale>
          <a:sx n="105" d="100"/>
          <a:sy n="105" d="100"/>
        </p:scale>
        <p:origin x="750" y="114"/>
      </p:cViewPr>
      <p:guideLst>
        <p:guide orient="horz" pos="2251"/>
        <p:guide pos="388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5" cy="72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等线" panose="02010600030101010101" pitchFamily="2" charset="-122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noProof="1" smtClean="0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等线" panose="02010600030101010101" pitchFamily="2" charset="-122"/>
              <a:cs typeface="+mn-cs"/>
            </a:endParaRPr>
          </a:p>
        </p:txBody>
      </p:sp>
      <p:sp>
        <p:nvSpPr>
          <p:cNvPr id="3076" name="幻灯片图像占位符 3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备注占位符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5800" y="4400550"/>
            <a:ext cx="5486400" cy="36004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单击此处编辑母版文本样式</a:t>
            </a:r>
          </a:p>
          <a:p>
            <a:pPr marL="457200" marR="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第二级</a:t>
            </a:r>
          </a:p>
          <a:p>
            <a:pPr marL="914400" marR="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第三级</a:t>
            </a:r>
          </a:p>
          <a:p>
            <a:pPr marL="1371600" marR="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第四级</a:t>
            </a:r>
          </a:p>
          <a:p>
            <a:pPr marL="1828800" marR="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等线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/>
          <a:p>
            <a:pPr lvl="0" algn="r" eaLnBrk="1" fontAlgn="base" hangingPunct="1"/>
            <a:fld id="{9A0DB2DC-4C9A-4742-B13C-FB6460FD3503}" type="slidenum">
              <a:rPr lang="zh-CN" altLang="en-US" sz="1200" strike="noStrike" noProof="1" dirty="0">
                <a:latin typeface="Calibri" panose="020F0502020204030204" pitchFamily="34" charset="0"/>
                <a:ea typeface="等线" panose="02010600030101010101" pitchFamily="2" charset="-122"/>
                <a:cs typeface="+mn-cs"/>
              </a:rPr>
              <a:t>‹#›</a:t>
            </a:fld>
            <a:endParaRPr lang="zh-CN" altLang="en-US" sz="1200" strike="noStrike" noProof="1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5122" name="文本占位符 2"/>
          <p:cNvSpPr>
            <a:spLocks noGrp="1"/>
          </p:cNvSpPr>
          <p:nvPr>
            <p:ph type="body"/>
          </p:nvPr>
        </p:nvSpPr>
        <p:spPr>
          <a:ln/>
        </p:spPr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5122" name="文本占位符 2"/>
          <p:cNvSpPr>
            <a:spLocks noGrp="1"/>
          </p:cNvSpPr>
          <p:nvPr>
            <p:ph type="body"/>
          </p:nvPr>
        </p:nvSpPr>
        <p:spPr>
          <a:ln/>
        </p:spPr>
        <p:txBody>
          <a:bodyPr wrap="square" lIns="91440" tIns="45720" rIns="91440" bIns="45720" anchor="t" anchorCtr="0"/>
          <a:lstStyle/>
          <a:p>
            <a:pPr lvl="0"/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32535868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5122" name="文本占位符 2"/>
          <p:cNvSpPr>
            <a:spLocks noGrp="1"/>
          </p:cNvSpPr>
          <p:nvPr>
            <p:ph type="body"/>
          </p:nvPr>
        </p:nvSpPr>
        <p:spPr>
          <a:ln/>
        </p:spPr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6702195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5122" name="文本占位符 2"/>
          <p:cNvSpPr>
            <a:spLocks noGrp="1"/>
          </p:cNvSpPr>
          <p:nvPr>
            <p:ph type="body"/>
          </p:nvPr>
        </p:nvSpPr>
        <p:spPr>
          <a:ln/>
        </p:spPr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8335827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5122" name="文本占位符 2"/>
          <p:cNvSpPr>
            <a:spLocks noGrp="1"/>
          </p:cNvSpPr>
          <p:nvPr>
            <p:ph type="body"/>
          </p:nvPr>
        </p:nvSpPr>
        <p:spPr>
          <a:ln/>
        </p:spPr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1110216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5122" name="文本占位符 2"/>
          <p:cNvSpPr>
            <a:spLocks noGrp="1"/>
          </p:cNvSpPr>
          <p:nvPr>
            <p:ph type="body"/>
          </p:nvPr>
        </p:nvSpPr>
        <p:spPr>
          <a:ln/>
        </p:spPr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8265900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5122" name="文本占位符 2"/>
          <p:cNvSpPr>
            <a:spLocks noGrp="1"/>
          </p:cNvSpPr>
          <p:nvPr>
            <p:ph type="body"/>
          </p:nvPr>
        </p:nvSpPr>
        <p:spPr>
          <a:ln/>
        </p:spPr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168330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5122" name="文本占位符 2"/>
          <p:cNvSpPr>
            <a:spLocks noGrp="1"/>
          </p:cNvSpPr>
          <p:nvPr>
            <p:ph type="body"/>
          </p:nvPr>
        </p:nvSpPr>
        <p:spPr>
          <a:ln/>
        </p:spPr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3599041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5122" name="文本占位符 2"/>
          <p:cNvSpPr>
            <a:spLocks noGrp="1"/>
          </p:cNvSpPr>
          <p:nvPr>
            <p:ph type="body"/>
          </p:nvPr>
        </p:nvSpPr>
        <p:spPr>
          <a:ln/>
        </p:spPr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9632239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5122" name="文本占位符 2"/>
          <p:cNvSpPr>
            <a:spLocks noGrp="1"/>
          </p:cNvSpPr>
          <p:nvPr>
            <p:ph type="body"/>
          </p:nvPr>
        </p:nvSpPr>
        <p:spPr>
          <a:ln/>
        </p:spPr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5514493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5122" name="文本占位符 2"/>
          <p:cNvSpPr>
            <a:spLocks noGrp="1"/>
          </p:cNvSpPr>
          <p:nvPr>
            <p:ph type="body"/>
          </p:nvPr>
        </p:nvSpPr>
        <p:spPr>
          <a:ln/>
        </p:spPr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571918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5122" name="文本占位符 2"/>
          <p:cNvSpPr>
            <a:spLocks noGrp="1"/>
          </p:cNvSpPr>
          <p:nvPr>
            <p:ph type="body"/>
          </p:nvPr>
        </p:nvSpPr>
        <p:spPr>
          <a:ln/>
        </p:spPr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1248886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5122" name="文本占位符 2"/>
          <p:cNvSpPr>
            <a:spLocks noGrp="1"/>
          </p:cNvSpPr>
          <p:nvPr>
            <p:ph type="body"/>
          </p:nvPr>
        </p:nvSpPr>
        <p:spPr>
          <a:ln/>
        </p:spPr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7799441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5122" name="文本占位符 2"/>
          <p:cNvSpPr>
            <a:spLocks noGrp="1"/>
          </p:cNvSpPr>
          <p:nvPr>
            <p:ph type="body"/>
          </p:nvPr>
        </p:nvSpPr>
        <p:spPr>
          <a:ln/>
        </p:spPr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8565710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5122" name="文本占位符 2"/>
          <p:cNvSpPr>
            <a:spLocks noGrp="1"/>
          </p:cNvSpPr>
          <p:nvPr>
            <p:ph type="body"/>
          </p:nvPr>
        </p:nvSpPr>
        <p:spPr>
          <a:ln/>
        </p:spPr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62392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5122" name="文本占位符 2"/>
          <p:cNvSpPr>
            <a:spLocks noGrp="1"/>
          </p:cNvSpPr>
          <p:nvPr>
            <p:ph type="body"/>
          </p:nvPr>
        </p:nvSpPr>
        <p:spPr>
          <a:ln/>
        </p:spPr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0353410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5122" name="文本占位符 2"/>
          <p:cNvSpPr>
            <a:spLocks noGrp="1"/>
          </p:cNvSpPr>
          <p:nvPr>
            <p:ph type="body"/>
          </p:nvPr>
        </p:nvSpPr>
        <p:spPr>
          <a:ln/>
        </p:spPr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3099068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5122" name="文本占位符 2"/>
          <p:cNvSpPr>
            <a:spLocks noGrp="1"/>
          </p:cNvSpPr>
          <p:nvPr>
            <p:ph type="body"/>
          </p:nvPr>
        </p:nvSpPr>
        <p:spPr>
          <a:ln/>
        </p:spPr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8291778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5122" name="文本占位符 2"/>
          <p:cNvSpPr>
            <a:spLocks noGrp="1"/>
          </p:cNvSpPr>
          <p:nvPr>
            <p:ph type="body"/>
          </p:nvPr>
        </p:nvSpPr>
        <p:spPr>
          <a:ln/>
        </p:spPr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028943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通用版式@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id="{75BB2577-58E8-C337-2A86-0FC52E0F1E05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500" r="48055"/>
          <a:stretch/>
        </p:blipFill>
        <p:spPr bwMode="auto">
          <a:xfrm>
            <a:off x="479611" y="476795"/>
            <a:ext cx="3168220" cy="4603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矩形 5">
            <a:extLst>
              <a:ext uri="{FF2B5EF4-FFF2-40B4-BE49-F238E27FC236}">
                <a16:creationId xmlns:a16="http://schemas.microsoft.com/office/drawing/2014/main" id="{7D3DCF11-EE34-5BF8-17CF-BA2F3C045A47}"/>
              </a:ext>
            </a:extLst>
          </p:cNvPr>
          <p:cNvSpPr/>
          <p:nvPr userDrawn="1"/>
        </p:nvSpPr>
        <p:spPr>
          <a:xfrm>
            <a:off x="1199660" y="476795"/>
            <a:ext cx="1584110" cy="460376"/>
          </a:xfrm>
          <a:prstGeom prst="rect">
            <a:avLst/>
          </a:prstGeom>
          <a:solidFill>
            <a:srgbClr val="E5F5F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E37A30E3-D660-0E44-9A86-AE9246720526}"/>
              </a:ext>
            </a:extLst>
          </p:cNvPr>
          <p:cNvSpPr txBox="1"/>
          <p:nvPr userDrawn="1"/>
        </p:nvSpPr>
        <p:spPr>
          <a:xfrm>
            <a:off x="1847705" y="414595"/>
            <a:ext cx="55175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dirty="0">
                <a:solidFill>
                  <a:srgbClr val="00ADED"/>
                </a:solidFill>
              </a:rPr>
              <a:t>@</a:t>
            </a:r>
            <a:endParaRPr lang="zh-CN" altLang="en-US" sz="3200" dirty="0">
              <a:solidFill>
                <a:srgbClr val="00ADED"/>
              </a:solidFill>
            </a:endParaRP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id="{E9C0D120-5112-8701-D9DA-79B6B9FFF0CE}"/>
              </a:ext>
            </a:extLst>
          </p:cNvPr>
          <p:cNvSpPr txBox="1"/>
          <p:nvPr userDrawn="1"/>
        </p:nvSpPr>
        <p:spPr>
          <a:xfrm>
            <a:off x="381000" y="381000"/>
            <a:ext cx="3810000" cy="36933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altLang="zh-CN"/>
              <a:t>@</a:t>
            </a:r>
            <a:r>
              <a:rPr lang="zh-CN" altLang="en-US"/>
              <a:t>知识导航；</a:t>
            </a:r>
            <a:r>
              <a:rPr lang="en-US" altLang="zh-CN"/>
              <a:t>@</a:t>
            </a:r>
            <a:r>
              <a:rPr lang="zh-CN" altLang="en-US"/>
              <a:t>典例导思</a:t>
            </a:r>
          </a:p>
        </p:txBody>
      </p:sp>
    </p:spTree>
    <p:extLst>
      <p:ext uri="{BB962C8B-B14F-4D97-AF65-F5344CB8AC3E}">
        <p14:creationId xmlns:p14="http://schemas.microsoft.com/office/powerpoint/2010/main" val="30034169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知识导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id="{75BB2577-58E8-C337-2A86-0FC52E0F1E05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500" r="48055"/>
          <a:stretch/>
        </p:blipFill>
        <p:spPr bwMode="auto">
          <a:xfrm>
            <a:off x="479611" y="476795"/>
            <a:ext cx="3168220" cy="4603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矩形 5">
            <a:extLst>
              <a:ext uri="{FF2B5EF4-FFF2-40B4-BE49-F238E27FC236}">
                <a16:creationId xmlns:a16="http://schemas.microsoft.com/office/drawing/2014/main" id="{7D3DCF11-EE34-5BF8-17CF-BA2F3C045A47}"/>
              </a:ext>
            </a:extLst>
          </p:cNvPr>
          <p:cNvSpPr/>
          <p:nvPr userDrawn="1"/>
        </p:nvSpPr>
        <p:spPr>
          <a:xfrm>
            <a:off x="1199660" y="476795"/>
            <a:ext cx="1584110" cy="460376"/>
          </a:xfrm>
          <a:prstGeom prst="rect">
            <a:avLst/>
          </a:prstGeom>
          <a:solidFill>
            <a:srgbClr val="E5F5F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E37A30E3-D660-0E44-9A86-AE9246720526}"/>
              </a:ext>
            </a:extLst>
          </p:cNvPr>
          <p:cNvSpPr txBox="1"/>
          <p:nvPr userDrawn="1"/>
        </p:nvSpPr>
        <p:spPr>
          <a:xfrm>
            <a:off x="1847705" y="414595"/>
            <a:ext cx="18261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>
                <a:solidFill>
                  <a:srgbClr val="00ADED"/>
                </a:solidFill>
              </a:rPr>
              <a:t>知识导航</a:t>
            </a:r>
            <a:endParaRPr lang="zh-CN" altLang="en-US" sz="3200" dirty="0">
              <a:solidFill>
                <a:srgbClr val="00ADE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23702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典例导思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id="{75BB2577-58E8-C337-2A86-0FC52E0F1E05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500" r="48055"/>
          <a:stretch/>
        </p:blipFill>
        <p:spPr bwMode="auto">
          <a:xfrm>
            <a:off x="479611" y="476795"/>
            <a:ext cx="3168220" cy="4603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矩形 5">
            <a:extLst>
              <a:ext uri="{FF2B5EF4-FFF2-40B4-BE49-F238E27FC236}">
                <a16:creationId xmlns:a16="http://schemas.microsoft.com/office/drawing/2014/main" id="{7D3DCF11-EE34-5BF8-17CF-BA2F3C045A47}"/>
              </a:ext>
            </a:extLst>
          </p:cNvPr>
          <p:cNvSpPr/>
          <p:nvPr userDrawn="1"/>
        </p:nvSpPr>
        <p:spPr>
          <a:xfrm>
            <a:off x="1199660" y="476795"/>
            <a:ext cx="1584110" cy="460376"/>
          </a:xfrm>
          <a:prstGeom prst="rect">
            <a:avLst/>
          </a:prstGeom>
          <a:solidFill>
            <a:srgbClr val="E5F5F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E37A30E3-D660-0E44-9A86-AE9246720526}"/>
              </a:ext>
            </a:extLst>
          </p:cNvPr>
          <p:cNvSpPr txBox="1"/>
          <p:nvPr userDrawn="1"/>
        </p:nvSpPr>
        <p:spPr>
          <a:xfrm>
            <a:off x="1847705" y="414595"/>
            <a:ext cx="18261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>
                <a:solidFill>
                  <a:srgbClr val="00ADED"/>
                </a:solidFill>
              </a:rPr>
              <a:t>典例导思</a:t>
            </a:r>
            <a:endParaRPr lang="zh-CN" altLang="en-US" sz="3200" dirty="0">
              <a:solidFill>
                <a:srgbClr val="00ADE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62302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图片 1" descr="高分突破·课件模板"/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-11112" y="-7937"/>
            <a:ext cx="12214225" cy="6873875"/>
          </a:xfrm>
          <a:prstGeom prst="rect">
            <a:avLst/>
          </a:prstGeom>
          <a:noFill/>
          <a:ln w="9525">
            <a:noFill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0" r:id="rId3"/>
    <p:sldLayoutId id="2147483652" r:id="rId4"/>
    <p:sldLayoutId id="2147483653" r:id="rId5"/>
  </p:sldLayoutIdLst>
  <p:hf sldNum="0" hdr="0" ft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TI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TIF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7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0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T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YTSlide_2_0_1.5_1.5_1.5_2.5_数学_0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>
            <a:extLst>
              <a:ext uri="{FF2B5EF4-FFF2-40B4-BE49-F238E27FC236}">
                <a16:creationId xmlns:a16="http://schemas.microsoft.com/office/drawing/2014/main" id="{01B862FB-258E-3AF4-E351-A4D5F3BD4988}"/>
              </a:ext>
            </a:extLst>
          </p:cNvPr>
          <p:cNvSpPr txBox="1"/>
          <p:nvPr/>
        </p:nvSpPr>
        <p:spPr>
          <a:xfrm>
            <a:off x="1487680" y="1988900"/>
            <a:ext cx="9216640" cy="264591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6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第</a:t>
            </a:r>
            <a:r>
              <a:rPr lang="en-US" altLang="zh-CN" sz="6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zh-CN" altLang="en-US" sz="6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课时　零指数幂</a:t>
            </a:r>
            <a:r>
              <a:rPr lang="zh-CN" altLang="en-US" sz="6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与</a:t>
            </a:r>
            <a:endParaRPr lang="en-US" altLang="zh-CN" sz="6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algn="ctr">
              <a:lnSpc>
                <a:spcPct val="150000"/>
              </a:lnSpc>
            </a:pPr>
            <a:r>
              <a:rPr lang="zh-CN" altLang="en-US" sz="6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负整数</a:t>
            </a:r>
            <a:r>
              <a:rPr lang="zh-CN" altLang="en-US" sz="6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指数幂</a:t>
            </a:r>
            <a:endParaRPr lang="zh-CN" altLang="zh-CN" sz="6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41.jpeg"/>
          <p:cNvPicPr/>
          <p:nvPr/>
        </p:nvPicPr>
        <p:blipFill>
          <a:blip r:embed="rId3"/>
          <a:stretch>
            <a:fillRect/>
          </a:stretch>
        </p:blipFill>
        <p:spPr>
          <a:xfrm>
            <a:off x="4439885" y="590187"/>
            <a:ext cx="2903990" cy="479084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3" name="矩形 2"/>
              <p:cNvSpPr/>
              <p:nvPr/>
            </p:nvSpPr>
            <p:spPr>
              <a:xfrm>
                <a:off x="839635" y="1269696"/>
                <a:ext cx="9778318" cy="235237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altLang="zh-CN" sz="36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7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已知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=-0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 sz="3600" b="1" baseline="300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=-3</a:t>
                </a:r>
                <a:r>
                  <a:rPr lang="en-US" altLang="zh-CN" sz="3600" b="1" baseline="300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-2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sz="3600" b="1" i="1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zh-CN" altLang="zh-CN" sz="3600" b="1" i="1"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−</m:t>
                            </m:r>
                            <m:f>
                              <m:fPr>
                                <m:ctrlPr>
                                  <a:rPr lang="zh-CN" altLang="zh-CN" sz="3600" b="1" i="1">
                                    <a:effectLst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3600" b="1" i="1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方正书宋_GBK"/>
                                    <a:cs typeface="Times New Roman" panose="02020603050405020304" pitchFamily="18" charset="0"/>
                                  </a:rPr>
                                  <m:t>𝟏</m:t>
                                </m:r>
                              </m:num>
                              <m:den>
                                <m:r>
                                  <a:rPr lang="en-US" altLang="zh-CN" sz="3600" b="1" i="1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方正书宋_GBK"/>
                                    <a:cs typeface="Times New Roman" panose="02020603050405020304" pitchFamily="18" charset="0"/>
                                  </a:rPr>
                                  <m:t>𝟐</m:t>
                                </m:r>
                              </m:den>
                            </m:f>
                          </m:e>
                        </m:d>
                      </m:e>
                      <m:sup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</m:sup>
                    </m:sSup>
                  </m:oMath>
                </a14:m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d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sz="3600" b="1" i="1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zh-CN" altLang="zh-CN" sz="3600" b="1" i="1"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−</m:t>
                            </m:r>
                            <m:f>
                              <m:fPr>
                                <m:ctrlPr>
                                  <a:rPr lang="zh-CN" altLang="zh-CN" sz="3600" b="1" i="1">
                                    <a:effectLst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3600" b="1" i="1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方正书宋_GBK"/>
                                    <a:cs typeface="Times New Roman" panose="02020603050405020304" pitchFamily="18" charset="0"/>
                                  </a:rPr>
                                  <m:t>𝟏</m:t>
                                </m:r>
                              </m:num>
                              <m:den>
                                <m:r>
                                  <a:rPr lang="en-US" altLang="zh-CN" sz="3600" b="1" i="1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方正书宋_GBK"/>
                                    <a:cs typeface="Times New Roman" panose="02020603050405020304" pitchFamily="18" charset="0"/>
                                  </a:rPr>
                                  <m:t>𝟑</m:t>
                                </m:r>
                              </m:den>
                            </m:f>
                          </m:e>
                        </m:d>
                      </m:e>
                      <m:sup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𝟎</m:t>
                        </m:r>
                      </m:sup>
                    </m:sSup>
                  </m:oMath>
                </a14:m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则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、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、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、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d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的大小关系是</a:t>
                </a:r>
                <a:endParaRPr lang="zh-CN" altLang="en-US" sz="3600" b="1" dirty="0"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3" name="矩形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9635" y="1269696"/>
                <a:ext cx="9778318" cy="2352375"/>
              </a:xfrm>
              <a:prstGeom prst="rect">
                <a:avLst/>
              </a:prstGeom>
              <a:blipFill>
                <a:blip r:embed="rId4"/>
                <a:stretch>
                  <a:fillRect l="-1933" r="-6546" b="-440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矩形 3"/>
          <p:cNvSpPr/>
          <p:nvPr/>
        </p:nvSpPr>
        <p:spPr>
          <a:xfrm>
            <a:off x="8833552" y="2564940"/>
            <a:ext cx="1880643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36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</a:t>
            </a:r>
            <a:r>
              <a:rPr lang="zh-CN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sz="36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343670" y="3861030"/>
            <a:ext cx="9274283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3600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</a:t>
            </a:r>
            <a:r>
              <a:rPr lang="en-US" altLang="zh-CN" sz="3600" b="1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&lt;</a:t>
            </a:r>
            <a:r>
              <a:rPr lang="en-US" altLang="zh-CN" sz="3600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&lt;</a:t>
            </a:r>
            <a:r>
              <a:rPr lang="en-US" altLang="zh-CN" sz="3600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&lt;</a:t>
            </a:r>
            <a:r>
              <a:rPr lang="en-US" altLang="zh-CN" sz="3600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z="36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</a:t>
            </a:r>
            <a:r>
              <a:rPr lang="en-US" altLang="zh-CN" sz="3600" b="1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</a:t>
            </a:r>
            <a:r>
              <a:rPr lang="en-US" altLang="zh-CN" sz="3600" b="1" i="1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36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&lt;</a:t>
            </a:r>
            <a:r>
              <a:rPr lang="en-US" altLang="zh-CN" sz="3600" b="1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36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&lt;</a:t>
            </a:r>
            <a:r>
              <a:rPr lang="en-US" altLang="zh-CN" sz="3600" b="1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36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&lt;</a:t>
            </a:r>
            <a:r>
              <a:rPr lang="en-US" altLang="zh-CN" sz="3600" b="1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endParaRPr lang="zh-CN" altLang="zh-CN" sz="3600" b="1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3600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</a:t>
            </a:r>
            <a:r>
              <a:rPr lang="en-US" altLang="zh-CN" sz="3600" b="1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&lt;</a:t>
            </a:r>
            <a:r>
              <a:rPr lang="en-US" altLang="zh-CN" sz="3600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&lt;</a:t>
            </a:r>
            <a:r>
              <a:rPr lang="en-US" altLang="zh-CN" sz="3600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&lt;</a:t>
            </a:r>
            <a:r>
              <a:rPr lang="en-US" altLang="zh-CN" sz="3600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z="36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</a:t>
            </a:r>
            <a:r>
              <a:rPr lang="en-US" altLang="zh-CN" sz="3600" b="1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D.</a:t>
            </a:r>
            <a:r>
              <a:rPr lang="en-US" altLang="zh-CN" sz="3600" b="1" i="1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36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&lt;</a:t>
            </a:r>
            <a:r>
              <a:rPr lang="en-US" altLang="zh-CN" sz="3600" b="1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36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&lt;</a:t>
            </a:r>
            <a:r>
              <a:rPr lang="en-US" altLang="zh-CN" sz="3600" b="1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36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&lt;</a:t>
            </a:r>
            <a:r>
              <a:rPr lang="en-US" altLang="zh-CN" sz="3600" b="1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endParaRPr lang="zh-CN" altLang="zh-CN" sz="36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9527651" y="2772054"/>
            <a:ext cx="49244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 b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0280701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839635" y="894020"/>
            <a:ext cx="10512730" cy="43499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 sz="36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(1)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将代数式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z="36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en-US" altLang="zh-CN" sz="3600" b="1" baseline="30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-2</a:t>
            </a:r>
            <a:r>
              <a:rPr lang="en-US" altLang="zh-CN" sz="36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</a:t>
            </a:r>
            <a:r>
              <a:rPr lang="en-US" altLang="zh-CN" sz="3600" b="1" baseline="30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表示为只含有正整数指数幂的形式为</a:t>
            </a:r>
            <a:r>
              <a:rPr lang="en-US" altLang="zh-CN" sz="3600" b="1" i="1" u="sng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r>
              <a:rPr lang="en-US" altLang="zh-CN" sz="3600" b="1" i="1" u="sng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</a:t>
            </a:r>
            <a:r>
              <a:rPr lang="zh-CN" altLang="zh-CN" sz="3600" b="1" u="sng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endParaRPr lang="zh-CN" altLang="zh-CN" sz="36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(2)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计算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(2</a:t>
            </a:r>
            <a:r>
              <a:rPr lang="en-US" altLang="zh-CN" sz="36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mn</a:t>
            </a:r>
            <a:r>
              <a:rPr lang="en-US" altLang="zh-CN" sz="3600" b="1" baseline="30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sz="3600" b="1" baseline="30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-2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sz="36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 sz="3600" b="1" baseline="30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-2</a:t>
            </a:r>
            <a:r>
              <a:rPr lang="en-US" altLang="zh-CN" sz="36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 sz="3600" b="1" baseline="30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-1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sz="3600" b="1" baseline="30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-3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的结果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化为只含有正整数指数幂的形式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</a:t>
            </a:r>
            <a:r>
              <a:rPr lang="en-US" altLang="zh-CN" sz="3600" b="1" i="1" u="sng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r>
              <a:rPr lang="en-US" altLang="zh-CN" sz="3600" b="1" i="1" u="sng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</a:t>
            </a:r>
            <a:r>
              <a:rPr lang="zh-CN" altLang="zh-CN" sz="3600" b="1" u="sng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3600" b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endParaRPr lang="zh-CN" altLang="zh-CN" sz="36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矩形 2"/>
              <p:cNvSpPr/>
              <p:nvPr/>
            </p:nvSpPr>
            <p:spPr>
              <a:xfrm>
                <a:off x="2207730" y="1700880"/>
                <a:ext cx="1061444" cy="121809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zh-CN" altLang="zh-CN" sz="36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US" altLang="zh-CN" sz="3600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方正书宋_GBK"/>
                              <a:cs typeface="Times New Roman" panose="02020603050405020304" pitchFamily="18" charset="0"/>
                            </a:rPr>
                            <m:t>𝟑</m:t>
                          </m:r>
                          <m:sSup>
                            <m:sSupPr>
                              <m:ctrlPr>
                                <a:rPr lang="zh-CN" altLang="zh-CN" sz="3600" b="1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altLang="zh-CN" sz="3600" b="1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方正书宋_GBK"/>
                                  <a:cs typeface="Times New Roman" panose="02020603050405020304" pitchFamily="18" charset="0"/>
                                </a:rPr>
                                <m:t>𝒚</m:t>
                              </m:r>
                            </m:e>
                            <m:sup>
                              <m:r>
                                <a:rPr lang="en-US" altLang="zh-CN" sz="3600" b="1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方正书宋_GBK"/>
                                  <a:cs typeface="Times New Roman" panose="02020603050405020304" pitchFamily="18" charset="0"/>
                                </a:rPr>
                                <m:t>𝟑</m:t>
                              </m:r>
                            </m:sup>
                          </m:sSup>
                        </m:num>
                        <m:den>
                          <m:sSup>
                            <m:sSupPr>
                              <m:ctrlPr>
                                <a:rPr lang="zh-CN" altLang="zh-CN" sz="3600" b="1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altLang="zh-CN" sz="3600" b="1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方正书宋_GBK"/>
                                  <a:cs typeface="Times New Roman" panose="02020603050405020304" pitchFamily="18" charset="0"/>
                                </a:rPr>
                                <m:t>𝒙</m:t>
                              </m:r>
                            </m:e>
                            <m:sup>
                              <m:r>
                                <a:rPr lang="en-US" altLang="zh-CN" sz="3600" b="1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方正书宋_GBK"/>
                                  <a:cs typeface="Times New Roman" panose="02020603050405020304" pitchFamily="18" charset="0"/>
                                </a:rPr>
                                <m:t>𝟐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zh-CN" altLang="en-US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3" name="矩形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07730" y="1700880"/>
                <a:ext cx="1061444" cy="121809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矩形 3"/>
              <p:cNvSpPr/>
              <p:nvPr/>
            </p:nvSpPr>
            <p:spPr>
              <a:xfrm>
                <a:off x="4727905" y="3861030"/>
                <a:ext cx="938014" cy="121661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zh-CN" altLang="zh-CN" sz="36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zh-CN" altLang="zh-CN" sz="3600" b="1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altLang="zh-CN" sz="3600" b="1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方正书宋_GBK"/>
                                  <a:cs typeface="Times New Roman" panose="02020603050405020304" pitchFamily="18" charset="0"/>
                                </a:rPr>
                                <m:t>𝒎</m:t>
                              </m:r>
                            </m:e>
                            <m:sup>
                              <m:r>
                                <a:rPr lang="en-US" altLang="zh-CN" sz="3600" b="1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方正书宋_GBK"/>
                                  <a:cs typeface="Times New Roman" panose="02020603050405020304" pitchFamily="18" charset="0"/>
                                </a:rPr>
                                <m:t>𝟒</m:t>
                              </m:r>
                            </m:sup>
                          </m:sSup>
                        </m:num>
                        <m:den>
                          <m:r>
                            <a:rPr lang="en-US" altLang="zh-CN" sz="3600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方正书宋_GBK"/>
                              <a:cs typeface="Times New Roman" panose="02020603050405020304" pitchFamily="18" charset="0"/>
                            </a:rPr>
                            <m:t>𝟒</m:t>
                          </m:r>
                          <m:r>
                            <a:rPr lang="en-US" altLang="zh-CN" sz="3600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方正书宋_GBK"/>
                              <a:cs typeface="Times New Roman" panose="02020603050405020304" pitchFamily="18" charset="0"/>
                            </a:rPr>
                            <m:t>𝒏</m:t>
                          </m:r>
                        </m:den>
                      </m:f>
                    </m:oMath>
                  </m:oMathPara>
                </a14:m>
                <a:endParaRPr lang="zh-CN" altLang="en-US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4" name="矩形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27905" y="3861030"/>
                <a:ext cx="938014" cy="1216615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5045391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623620" y="620805"/>
            <a:ext cx="10872755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lnSpc>
                <a:spcPct val="150000"/>
              </a:lnSpc>
            </a:pP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(3)</a:t>
            </a:r>
            <a:r>
              <a:rPr lang="zh-CN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计算</a:t>
            </a: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:(-2</a:t>
            </a:r>
            <a:r>
              <a:rPr lang="en-US" altLang="zh-CN" sz="3600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3600" b="1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-2</a:t>
            </a:r>
            <a:r>
              <a:rPr lang="en-US" altLang="zh-CN" sz="3600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3600" b="1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)÷(</a:t>
            </a:r>
            <a:r>
              <a:rPr lang="en-US" altLang="zh-CN" sz="3600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3600" b="1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z="3600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3600" b="1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-1</a:t>
            </a: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sz="3600" b="1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</a:t>
            </a:r>
            <a:r>
              <a:rPr lang="zh-CN" altLang="zh-CN" sz="3600" b="1" u="sng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3600" b="1" u="sng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</a:t>
            </a:r>
            <a:r>
              <a:rPr lang="zh-CN" altLang="zh-CN" sz="3600" b="1" u="sng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3600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化为只含有正整数指数幂的形式</a:t>
            </a: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sz="3600" b="1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矩形 2"/>
              <p:cNvSpPr/>
              <p:nvPr/>
            </p:nvSpPr>
            <p:spPr>
              <a:xfrm>
                <a:off x="6456025" y="404790"/>
                <a:ext cx="924805" cy="97539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zh-CN" sz="3600" b="1" i="1" dirty="0" smtClean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-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  <m:sSup>
                          <m:sSupPr>
                            <m:ctrlPr>
                              <a:rPr lang="zh-CN" altLang="zh-CN" sz="3600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𝒃</m:t>
                            </m:r>
                          </m:e>
                          <m:sup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𝟔</m:t>
                            </m:r>
                          </m:sup>
                        </m:sSup>
                      </m:num>
                      <m:den>
                        <m:sSup>
                          <m:sSupPr>
                            <m:ctrlPr>
                              <a:rPr lang="zh-CN" altLang="zh-CN" sz="3600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𝒂</m:t>
                            </m:r>
                          </m:e>
                          <m:sup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𝟏𝟏</m:t>
                            </m:r>
                          </m:sup>
                        </m:sSup>
                      </m:den>
                    </m:f>
                  </m:oMath>
                </a14:m>
                <a:endParaRPr lang="zh-CN" altLang="en-US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3" name="矩形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56025" y="404790"/>
                <a:ext cx="924805" cy="975395"/>
              </a:xfrm>
              <a:prstGeom prst="rect">
                <a:avLst/>
              </a:prstGeom>
              <a:blipFill>
                <a:blip r:embed="rId3"/>
                <a:stretch>
                  <a:fillRect l="-19737" b="-937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矩形 3"/>
          <p:cNvSpPr/>
          <p:nvPr/>
        </p:nvSpPr>
        <p:spPr>
          <a:xfrm>
            <a:off x="623620" y="2375131"/>
            <a:ext cx="10944737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en-US" altLang="zh-CN" sz="3600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(1)</a:t>
            </a:r>
            <a:r>
              <a:rPr lang="zh-CN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通过计算比较下列各式中两数的大小</a:t>
            </a: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:(</a:t>
            </a:r>
            <a:r>
              <a:rPr lang="zh-CN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填“</a:t>
            </a: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&gt;</a:t>
            </a:r>
            <a:r>
              <a:rPr lang="zh-CN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&lt;</a:t>
            </a:r>
            <a:r>
              <a:rPr lang="zh-CN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”或“</a:t>
            </a: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</a:t>
            </a:r>
            <a:r>
              <a:rPr lang="zh-CN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sz="3600" b="1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①1</a:t>
            </a:r>
            <a:r>
              <a:rPr lang="en-US" altLang="zh-CN" sz="3600" b="1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-2</a:t>
            </a:r>
            <a:r>
              <a:rPr lang="zh-CN" altLang="zh-CN" sz="3600" b="1" u="sng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3600" b="1" u="sng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</a:t>
            </a:r>
            <a:r>
              <a:rPr lang="zh-CN" altLang="zh-CN" sz="3600" b="1" u="sng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3600" b="1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-1</a:t>
            </a: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;②2</a:t>
            </a:r>
            <a:r>
              <a:rPr lang="en-US" altLang="zh-CN" sz="3600" b="1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-3</a:t>
            </a:r>
            <a:r>
              <a:rPr lang="zh-CN" altLang="zh-CN" sz="3600" b="1" u="sng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3600" b="1" u="sng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</a:t>
            </a:r>
            <a:r>
              <a:rPr lang="zh-CN" altLang="zh-CN" sz="3600" b="1" u="sng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z="3600" b="1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-2</a:t>
            </a: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endParaRPr lang="zh-CN" altLang="zh-CN" sz="3600" b="1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③3</a:t>
            </a:r>
            <a:r>
              <a:rPr lang="en-US" altLang="zh-CN" sz="3600" b="1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-4</a:t>
            </a:r>
            <a:r>
              <a:rPr lang="zh-CN" altLang="zh-CN" sz="3600" b="1" u="sng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3600" b="1" u="sng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</a:t>
            </a:r>
            <a:r>
              <a:rPr lang="zh-CN" altLang="zh-CN" sz="3600" b="1" u="sng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z="3600" b="1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-3</a:t>
            </a: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;④4</a:t>
            </a:r>
            <a:r>
              <a:rPr lang="en-US" altLang="zh-CN" sz="3600" b="1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-5</a:t>
            </a:r>
            <a:r>
              <a:rPr lang="zh-CN" altLang="zh-CN" sz="3600" b="1" u="sng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3600" b="1" u="sng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</a:t>
            </a:r>
            <a:r>
              <a:rPr lang="zh-CN" altLang="zh-CN" sz="3600" b="1" u="sng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z="3600" b="1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-4</a:t>
            </a:r>
            <a:r>
              <a:rPr lang="zh-CN" altLang="zh-CN" sz="36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…</a:t>
            </a:r>
            <a:endParaRPr lang="zh-CN" altLang="zh-CN" sz="3600" b="1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2135725" y="4129457"/>
            <a:ext cx="44755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 b="1" i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&gt;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5303945" y="4129457"/>
            <a:ext cx="44755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 b="1" i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&gt;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2135725" y="4960454"/>
            <a:ext cx="44755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 b="1" i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&lt;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5303945" y="4960453"/>
            <a:ext cx="44755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 b="1" i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&lt;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4238527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/>
      <p:bldP spid="7" grpId="0"/>
      <p:bldP spid="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055650" y="1196845"/>
            <a:ext cx="1036872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lnSpc>
                <a:spcPct val="150000"/>
              </a:lnSpc>
            </a:pP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(2)</a:t>
            </a:r>
            <a:r>
              <a:rPr lang="zh-CN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由</a:t>
            </a: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(1)</a:t>
            </a:r>
            <a:r>
              <a:rPr lang="zh-CN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可以猜测</a:t>
            </a:r>
            <a:r>
              <a:rPr lang="en-US" altLang="zh-CN" sz="3600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 sz="3600" b="1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-(</a:t>
            </a:r>
            <a:r>
              <a:rPr lang="en-US" altLang="zh-CN" sz="3600" b="1" i="1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 sz="3600" b="1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+1)</a:t>
            </a:r>
            <a:r>
              <a:rPr lang="zh-CN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</a:t>
            </a: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sz="3600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+1)</a:t>
            </a:r>
            <a:r>
              <a:rPr lang="en-US" altLang="zh-CN" sz="3600" b="1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sz="3600" b="1" i="1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sz="3600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zh-CN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为正整数</a:t>
            </a: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的大小关系</a:t>
            </a: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endParaRPr lang="zh-CN" altLang="zh-CN" sz="3600" b="1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algn="just">
              <a:lnSpc>
                <a:spcPct val="150000"/>
              </a:lnSpc>
            </a:pPr>
            <a:r>
              <a:rPr lang="zh-CN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当</a:t>
            </a:r>
            <a:r>
              <a:rPr lang="en-US" altLang="zh-CN" sz="3600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zh-CN" altLang="zh-CN" sz="3600" b="1" u="sng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3600" b="1" u="sng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</a:t>
            </a:r>
            <a:r>
              <a:rPr lang="zh-CN" altLang="zh-CN" sz="3600" b="1" u="sng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时</a:t>
            </a: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sz="3600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 sz="3600" b="1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-(</a:t>
            </a:r>
            <a:r>
              <a:rPr lang="en-US" altLang="zh-CN" sz="3600" b="1" i="1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 sz="3600" b="1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+1)</a:t>
            </a: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&gt;(</a:t>
            </a:r>
            <a:r>
              <a:rPr lang="en-US" altLang="zh-CN" sz="3600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+1)</a:t>
            </a:r>
            <a:r>
              <a:rPr lang="en-US" altLang="zh-CN" sz="3600" b="1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sz="3600" b="1" i="1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endParaRPr lang="zh-CN" altLang="zh-CN" sz="3600" b="1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algn="just">
              <a:lnSpc>
                <a:spcPct val="150000"/>
              </a:lnSpc>
            </a:pPr>
            <a:r>
              <a:rPr lang="zh-CN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当</a:t>
            </a:r>
            <a:r>
              <a:rPr lang="en-US" altLang="zh-CN" sz="3600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zh-CN" altLang="zh-CN" sz="3600" b="1" u="sng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3600" b="1" u="sng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</a:t>
            </a:r>
            <a:r>
              <a:rPr lang="zh-CN" altLang="zh-CN" sz="3600" b="1" u="sng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时</a:t>
            </a: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sz="3600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 sz="3600" b="1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-(</a:t>
            </a:r>
            <a:r>
              <a:rPr lang="en-US" altLang="zh-CN" sz="3600" b="1" i="1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 sz="3600" b="1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+1)</a:t>
            </a: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&lt;(</a:t>
            </a:r>
            <a:r>
              <a:rPr lang="en-US" altLang="zh-CN" sz="3600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+1)</a:t>
            </a:r>
            <a:r>
              <a:rPr lang="en-US" altLang="zh-CN" sz="3600" b="1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sz="3600" b="1" i="1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 sz="3600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3600" b="1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2567755" y="2918737"/>
            <a:ext cx="66877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 b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≤2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2495750" y="3765951"/>
            <a:ext cx="67839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 b="1" i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&gt;</a:t>
            </a:r>
            <a:r>
              <a:rPr lang="en-US" altLang="zh-CN" sz="3600" b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3610325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矩形 1"/>
              <p:cNvSpPr/>
              <p:nvPr/>
            </p:nvSpPr>
            <p:spPr>
              <a:xfrm>
                <a:off x="551615" y="404790"/>
                <a:ext cx="11232780" cy="535172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ct val="150000"/>
                  </a:lnSpc>
                  <a:spcAft>
                    <a:spcPts val="0"/>
                  </a:spcAft>
                </a:pPr>
                <a:r>
                  <a:rPr lang="en-US" altLang="zh-CN" sz="36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10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我们规定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: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en-US" altLang="zh-CN" sz="3600" b="1" baseline="300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-</a:t>
                </a:r>
                <a:r>
                  <a:rPr lang="en-US" altLang="zh-CN" sz="3600" b="1" i="1" baseline="300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p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sSup>
                          <m:sSupPr>
                            <m:ctrlPr>
                              <a:rPr lang="zh-CN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𝒂</m:t>
                            </m:r>
                          </m:e>
                          <m:sup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𝒑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≠0),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即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的负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p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次幂等于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p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次幂的倒数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例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:4</a:t>
                </a:r>
                <a:r>
                  <a:rPr lang="en-US" altLang="zh-CN" sz="3600" b="1" baseline="300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-2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sSup>
                          <m:sSupPr>
                            <m:ctrlPr>
                              <a:rPr lang="zh-CN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𝟒</m:t>
                            </m:r>
                          </m:e>
                          <m:sup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3600" b="1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>
                  <a:lnSpc>
                    <a:spcPct val="150000"/>
                  </a:lnSpc>
                  <a:spcAft>
                    <a:spcPts val="0"/>
                  </a:spcAft>
                </a:pP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(1)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计算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:5</a:t>
                </a:r>
                <a:r>
                  <a:rPr lang="en-US" altLang="zh-CN" sz="3600" b="1" baseline="300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-2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:r>
                  <a:rPr lang="en-US" altLang="zh-CN" sz="3600" b="1" i="1" u="sng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 </a:t>
                </a:r>
                <a:r>
                  <a:rPr lang="en-US" altLang="zh-CN" sz="3600" b="1" i="1" u="sng" dirty="0" smtClean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        </a:t>
                </a:r>
                <a:r>
                  <a:rPr lang="zh-CN" altLang="zh-CN" sz="3600" b="1" u="sng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;(-2)</a:t>
                </a:r>
                <a:r>
                  <a:rPr lang="en-US" altLang="zh-CN" sz="3600" b="1" baseline="300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-2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:r>
                  <a:rPr lang="en-US" altLang="zh-CN" sz="3600" b="1" i="1" u="sng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 </a:t>
                </a:r>
                <a:r>
                  <a:rPr lang="en-US" altLang="zh-CN" sz="3600" b="1" i="1" u="sng" dirty="0" smtClean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        </a:t>
                </a:r>
                <a:r>
                  <a:rPr lang="zh-CN" altLang="zh-CN" sz="3600" b="1" u="sng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;</a:t>
                </a:r>
                <a:endParaRPr lang="zh-CN" altLang="zh-CN" sz="3600" b="1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>
                  <a:lnSpc>
                    <a:spcPct val="150000"/>
                  </a:lnSpc>
                  <a:spcAft>
                    <a:spcPts val="0"/>
                  </a:spcAft>
                </a:pP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(2)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如果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3600" b="1" baseline="300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-</a:t>
                </a:r>
                <a:r>
                  <a:rPr lang="en-US" altLang="zh-CN" sz="3600" b="1" i="1" baseline="300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p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𝟖</m:t>
                        </m:r>
                      </m:den>
                    </m:f>
                  </m:oMath>
                </a14:m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那么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p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:r>
                  <a:rPr lang="zh-CN" altLang="zh-CN" sz="3600" b="1" u="sng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en-US" altLang="zh-CN" sz="3600" b="1" u="sng" dirty="0" smtClean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   </a:t>
                </a:r>
                <a:r>
                  <a:rPr lang="zh-CN" altLang="zh-CN" sz="3600" b="1" u="sng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;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如果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en-US" altLang="zh-CN" sz="3600" b="1" baseline="300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-2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𝟏𝟔</m:t>
                        </m:r>
                      </m:den>
                    </m:f>
                  </m:oMath>
                </a14:m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那么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:r>
                  <a:rPr lang="zh-CN" altLang="zh-CN" sz="3600" b="1" u="sng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en-US" altLang="zh-CN" sz="3600" b="1" u="sng" dirty="0" smtClean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   </a:t>
                </a:r>
                <a:r>
                  <a:rPr lang="zh-CN" altLang="zh-CN" sz="3600" b="1" u="sng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;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如果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7</a:t>
                </a:r>
                <a:r>
                  <a:rPr lang="en-US" altLang="zh-CN" sz="3600" b="1" baseline="300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-2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×7</a:t>
                </a:r>
                <a:r>
                  <a:rPr lang="en-US" altLang="zh-CN" sz="3600" b="1" baseline="300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-1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×7</a:t>
                </a:r>
                <a:r>
                  <a:rPr lang="en-US" altLang="zh-CN" sz="3600" b="1" baseline="300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=7</a:t>
                </a:r>
                <a:r>
                  <a:rPr lang="en-US" altLang="zh-CN" sz="3600" b="1" i="1" baseline="300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p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则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p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:r>
                  <a:rPr lang="zh-CN" altLang="zh-CN" sz="3600" b="1" u="sng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en-US" altLang="zh-CN" sz="3600" b="1" u="sng" dirty="0" smtClean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    </a:t>
                </a:r>
                <a:r>
                  <a:rPr lang="zh-CN" altLang="zh-CN" sz="3600" b="1" u="sng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;</a:t>
                </a:r>
                <a:endParaRPr lang="zh-CN" altLang="zh-CN" sz="3600" b="1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" name="矩形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1615" y="404790"/>
                <a:ext cx="11232780" cy="5351721"/>
              </a:xfrm>
              <a:prstGeom prst="rect">
                <a:avLst/>
              </a:prstGeom>
              <a:blipFill>
                <a:blip r:embed="rId3"/>
                <a:stretch>
                  <a:fillRect l="-1628" r="-1682" b="-148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矩形 2"/>
              <p:cNvSpPr/>
              <p:nvPr/>
            </p:nvSpPr>
            <p:spPr>
              <a:xfrm>
                <a:off x="3431815" y="2345334"/>
                <a:ext cx="840295" cy="113306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zh-CN" altLang="zh-CN" sz="36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US" altLang="zh-CN" sz="3600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方正书宋_GBK"/>
                              <a:cs typeface="Times New Roman" panose="020206030504050203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en-US" altLang="zh-CN" sz="3600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方正书宋_GBK"/>
                              <a:cs typeface="Times New Roman" panose="02020603050405020304" pitchFamily="18" charset="0"/>
                            </a:rPr>
                            <m:t>𝟐𝟓</m:t>
                          </m:r>
                        </m:den>
                      </m:f>
                    </m:oMath>
                  </m:oMathPara>
                </a14:m>
                <a:endParaRPr lang="zh-CN" altLang="en-US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3" name="矩形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31815" y="2345334"/>
                <a:ext cx="840295" cy="1133067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矩形 3"/>
              <p:cNvSpPr/>
              <p:nvPr/>
            </p:nvSpPr>
            <p:spPr>
              <a:xfrm>
                <a:off x="6456025" y="2348925"/>
                <a:ext cx="564578" cy="112947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zh-CN" altLang="zh-CN" sz="36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US" altLang="zh-CN" sz="3600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方正书宋_GBK"/>
                              <a:cs typeface="Times New Roman" panose="020206030504050203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en-US" altLang="zh-CN" sz="3600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方正书宋_GBK"/>
                              <a:cs typeface="Times New Roman" panose="02020603050405020304" pitchFamily="18" charset="0"/>
                            </a:rPr>
                            <m:t>𝟒</m:t>
                          </m:r>
                        </m:den>
                      </m:f>
                    </m:oMath>
                  </m:oMathPara>
                </a14:m>
                <a:endParaRPr lang="zh-CN" altLang="en-US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4" name="矩形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56025" y="2348925"/>
                <a:ext cx="564578" cy="1129476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矩形 4"/>
          <p:cNvSpPr/>
          <p:nvPr/>
        </p:nvSpPr>
        <p:spPr>
          <a:xfrm>
            <a:off x="5159935" y="3933035"/>
            <a:ext cx="41549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6" name="矩形 5"/>
          <p:cNvSpPr/>
          <p:nvPr/>
        </p:nvSpPr>
        <p:spPr>
          <a:xfrm>
            <a:off x="9984270" y="3965055"/>
            <a:ext cx="87876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±4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7" name="矩形 6"/>
          <p:cNvSpPr/>
          <p:nvPr/>
        </p:nvSpPr>
        <p:spPr>
          <a:xfrm>
            <a:off x="5575433" y="4844773"/>
            <a:ext cx="56938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 b="1" i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sz="3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endParaRPr lang="zh-CN" alt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6410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矩形 1"/>
              <p:cNvSpPr/>
              <p:nvPr/>
            </p:nvSpPr>
            <p:spPr>
              <a:xfrm>
                <a:off x="623620" y="188775"/>
                <a:ext cx="10656740" cy="201850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ct val="150000"/>
                  </a:lnSpc>
                  <a:spcAft>
                    <a:spcPts val="0"/>
                  </a:spcAft>
                </a:pPr>
                <a:r>
                  <a:rPr lang="en-US" altLang="zh-CN" sz="36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3)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如果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en-US" altLang="zh-CN" sz="3600" b="1" baseline="300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-</a:t>
                </a:r>
                <a:r>
                  <a:rPr lang="en-US" altLang="zh-CN" sz="3600" b="1" i="1" baseline="300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p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𝟗</m:t>
                        </m:r>
                      </m:den>
                    </m:f>
                  </m:oMath>
                </a14:m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≠0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且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、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p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为整数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求满足条件的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、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p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的取值</a:t>
                </a:r>
                <a:r>
                  <a:rPr lang="en-US" altLang="zh-CN" sz="3600" b="1" i="1" dirty="0" smtClean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3600" b="1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" name="矩形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3620" y="188775"/>
                <a:ext cx="10656740" cy="2018501"/>
              </a:xfrm>
              <a:prstGeom prst="rect">
                <a:avLst/>
              </a:prstGeom>
              <a:blipFill>
                <a:blip r:embed="rId3"/>
                <a:stretch>
                  <a:fillRect l="-1716" r="-1773" b="-1057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矩形 2"/>
          <p:cNvSpPr/>
          <p:nvPr/>
        </p:nvSpPr>
        <p:spPr>
          <a:xfrm>
            <a:off x="695625" y="2225660"/>
            <a:ext cx="6096000" cy="3416320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just">
              <a:lnSpc>
                <a:spcPct val="150000"/>
              </a:lnSpc>
            </a:pPr>
            <a:r>
              <a:rPr lang="zh-CN" altLang="zh-CN" sz="3600" b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解</a:t>
            </a:r>
            <a:r>
              <a:rPr lang="en-US" altLang="zh-CN" sz="3600" b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:(3)</a:t>
            </a:r>
            <a:r>
              <a:rPr lang="en-US" altLang="zh-CN" sz="3600" b="1" i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∵a</a:t>
            </a:r>
            <a:r>
              <a:rPr lang="en-US" altLang="zh-CN" sz="3600" b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≠0</a:t>
            </a:r>
            <a:r>
              <a:rPr lang="zh-CN" altLang="zh-CN" sz="3600" b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且</a:t>
            </a:r>
            <a:r>
              <a:rPr lang="en-US" altLang="zh-CN" sz="3600" b="1" i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3600" b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sz="3600" b="1" i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zh-CN" altLang="zh-CN" sz="3600" b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为整数</a:t>
            </a:r>
            <a:r>
              <a:rPr lang="en-US" altLang="zh-CN" sz="3600" b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endParaRPr lang="zh-CN" altLang="zh-CN" sz="3600" b="1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algn="just">
              <a:lnSpc>
                <a:spcPct val="150000"/>
              </a:lnSpc>
            </a:pPr>
            <a:r>
              <a:rPr lang="en-US" altLang="zh-CN" sz="3600" b="1" i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∴</a:t>
            </a:r>
            <a:r>
              <a:rPr lang="zh-CN" altLang="zh-CN" sz="3600" b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当</a:t>
            </a:r>
            <a:r>
              <a:rPr lang="en-US" altLang="zh-CN" sz="3600" b="1" i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a=</a:t>
            </a:r>
            <a:r>
              <a:rPr lang="en-US" altLang="zh-CN" sz="3600" b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sz="3600" b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时</a:t>
            </a:r>
            <a:r>
              <a:rPr lang="en-US" altLang="zh-CN" sz="3600" b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sz="3600" b="1" i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p=</a:t>
            </a:r>
            <a:r>
              <a:rPr lang="en-US" altLang="zh-CN" sz="3600" b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1;</a:t>
            </a:r>
            <a:endParaRPr lang="zh-CN" altLang="zh-CN" sz="3600" b="1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algn="just">
              <a:lnSpc>
                <a:spcPct val="150000"/>
              </a:lnSpc>
            </a:pPr>
            <a:r>
              <a:rPr lang="zh-CN" altLang="zh-CN" sz="3600" b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当</a:t>
            </a:r>
            <a:r>
              <a:rPr lang="en-US" altLang="zh-CN" sz="3600" b="1" i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a=</a:t>
            </a:r>
            <a:r>
              <a:rPr lang="en-US" altLang="zh-CN" sz="3600" b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sz="3600" b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时</a:t>
            </a:r>
            <a:r>
              <a:rPr lang="en-US" altLang="zh-CN" sz="3600" b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sz="3600" b="1" i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p=</a:t>
            </a:r>
            <a:r>
              <a:rPr lang="en-US" altLang="zh-CN" sz="3600" b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2;</a:t>
            </a:r>
            <a:endParaRPr lang="zh-CN" altLang="zh-CN" sz="3600" b="1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algn="just">
              <a:lnSpc>
                <a:spcPct val="150000"/>
              </a:lnSpc>
            </a:pPr>
            <a:r>
              <a:rPr lang="zh-CN" altLang="zh-CN" sz="3600" b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当</a:t>
            </a:r>
            <a:r>
              <a:rPr lang="en-US" altLang="zh-CN" sz="3600" b="1" i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a=-</a:t>
            </a:r>
            <a:r>
              <a:rPr lang="en-US" altLang="zh-CN" sz="3600" b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sz="3600" b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时</a:t>
            </a:r>
            <a:r>
              <a:rPr lang="en-US" altLang="zh-CN" sz="3600" b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sz="3600" b="1" i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p=</a:t>
            </a:r>
            <a:r>
              <a:rPr lang="en-US" altLang="zh-CN" sz="3600" b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3600" b="1" i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3600" b="1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519512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42.jpeg"/>
          <p:cNvPicPr/>
          <p:nvPr/>
        </p:nvPicPr>
        <p:blipFill>
          <a:blip r:embed="rId3"/>
          <a:stretch>
            <a:fillRect/>
          </a:stretch>
        </p:blipFill>
        <p:spPr>
          <a:xfrm>
            <a:off x="4223870" y="594516"/>
            <a:ext cx="3312230" cy="523462"/>
          </a:xfrm>
          <a:prstGeom prst="rect">
            <a:avLst/>
          </a:prstGeom>
        </p:spPr>
      </p:pic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767630" y="1216272"/>
            <a:ext cx="10440725" cy="25853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kumimoji="0" lang="en-US" altLang="zh-CN" sz="36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kumimoji="0" lang="zh-CN" altLang="en-US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如果</a:t>
            </a:r>
            <a:r>
              <a:rPr kumimoji="0" lang="en-US" altLang="zh-CN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kumimoji="0" lang="en-US" altLang="zh-CN" sz="36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kumimoji="0" lang="en-US" altLang="zh-CN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-3)</a:t>
            </a:r>
            <a:r>
              <a:rPr kumimoji="0" lang="en-US" altLang="zh-CN" sz="3600" b="1" i="1" u="none" strike="noStrike" cap="none" normalizeH="0" baseline="3000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kumimoji="0" lang="en-US" altLang="zh-CN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=1,</a:t>
            </a:r>
            <a:r>
              <a:rPr kumimoji="0" lang="zh-CN" altLang="en-US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则</a:t>
            </a:r>
            <a:r>
              <a:rPr kumimoji="0" lang="en-US" altLang="zh-CN" sz="36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kumimoji="0" lang="zh-CN" altLang="en-US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的值为 </a:t>
            </a:r>
            <a:r>
              <a:rPr kumimoji="0" lang="en-US" altLang="zh-CN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kumimoji="0" lang="zh-CN" altLang="en-US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kumimoji="0" lang="zh-CN" altLang="en-US" sz="3600" b="1" i="0" u="none" strike="noStrike" cap="none" normalizeH="0" baseline="0" dirty="0" smtClean="0">
                <a:ln>
                  <a:noFill/>
                </a:ln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 </a:t>
            </a:r>
            <a:r>
              <a:rPr kumimoji="0" lang="zh-CN" altLang="en-US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kumimoji="0" lang="en-US" altLang="zh-CN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kumimoji="0" lang="en-US" altLang="zh-CN" sz="3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A.0	                           B.2</a:t>
            </a:r>
            <a:endParaRPr kumimoji="0" lang="en-US" altLang="zh-CN" sz="3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C.4	                           D.</a:t>
            </a:r>
            <a:r>
              <a:rPr kumimoji="0" lang="zh-CN" altLang="en-US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以上都有可能</a:t>
            </a:r>
            <a:endParaRPr kumimoji="0" lang="zh-CN" altLang="en-US" sz="3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矩形 3"/>
              <p:cNvSpPr/>
              <p:nvPr/>
            </p:nvSpPr>
            <p:spPr>
              <a:xfrm>
                <a:off x="767630" y="3429000"/>
                <a:ext cx="10867646" cy="226036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ct val="150000"/>
                  </a:lnSpc>
                  <a:spcAft>
                    <a:spcPts val="0"/>
                  </a:spcAft>
                </a:pPr>
                <a:r>
                  <a:rPr lang="en-US" altLang="zh-CN" sz="36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12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(1)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已知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+5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y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-3=0,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则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</a:t>
                </a:r>
                <a:r>
                  <a:rPr lang="en-US" altLang="zh-CN" sz="3600" b="1" i="1" baseline="300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·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zh-CN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zh-CN" altLang="zh-CN" sz="3600" b="1" i="1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3600" b="1" i="1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方正书宋_GBK"/>
                                    <a:cs typeface="Times New Roman" panose="02020603050405020304" pitchFamily="18" charset="0"/>
                                  </a:rPr>
                                  <m:t>𝟏</m:t>
                                </m:r>
                              </m:num>
                              <m:den>
                                <m:r>
                                  <a:rPr lang="en-US" altLang="zh-CN" sz="3600" b="1" i="1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方正书宋_GBK"/>
                                    <a:cs typeface="Times New Roman" panose="02020603050405020304" pitchFamily="18" charset="0"/>
                                  </a:rPr>
                                  <m:t>𝟑𝟐</m:t>
                                </m:r>
                              </m:den>
                            </m:f>
                          </m:e>
                        </m:d>
                      </m:e>
                      <m:sup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𝒚</m:t>
                        </m:r>
                      </m:sup>
                    </m:sSup>
                  </m:oMath>
                </a14:m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:r>
                  <a:rPr lang="zh-CN" altLang="zh-CN" sz="3600" b="1" u="sng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en-US" altLang="zh-CN" sz="3600" b="1" u="sng" dirty="0" smtClean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   </a:t>
                </a:r>
                <a:r>
                  <a:rPr lang="zh-CN" altLang="zh-CN" sz="3600" b="1" u="sng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;</a:t>
                </a:r>
                <a:endParaRPr lang="zh-CN" altLang="zh-CN" sz="3600" b="1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>
                  <a:lnSpc>
                    <a:spcPct val="150000"/>
                  </a:lnSpc>
                  <a:spcAft>
                    <a:spcPts val="0"/>
                  </a:spcAft>
                </a:pP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(2)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若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10</a:t>
                </a:r>
                <a:r>
                  <a:rPr lang="en-US" altLang="zh-CN" sz="3600" b="1" i="1" baseline="300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=20,10</a:t>
                </a:r>
                <a:r>
                  <a:rPr lang="en-US" altLang="zh-CN" sz="3600" b="1" i="1" baseline="300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=5</a:t>
                </a:r>
                <a:r>
                  <a:rPr lang="en-US" altLang="zh-CN" sz="3600" b="1" baseline="300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-1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则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9</a:t>
                </a:r>
                <a:r>
                  <a:rPr lang="en-US" altLang="zh-CN" sz="3600" b="1" i="1" baseline="300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÷3</a:t>
                </a:r>
                <a:r>
                  <a:rPr lang="en-US" altLang="zh-CN" sz="3600" b="1" baseline="300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3600" b="1" i="1" baseline="300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:r>
                  <a:rPr lang="zh-CN" altLang="zh-CN" sz="3600" b="1" u="sng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en-US" altLang="zh-CN" sz="3600" b="1" u="sng" dirty="0" smtClean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      </a:t>
                </a:r>
                <a:r>
                  <a:rPr lang="zh-CN" altLang="zh-CN" sz="3600" b="1" u="sng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3600" b="1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4" name="矩形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7630" y="3429000"/>
                <a:ext cx="10867646" cy="2260362"/>
              </a:xfrm>
              <a:prstGeom prst="rect">
                <a:avLst/>
              </a:prstGeom>
              <a:blipFill>
                <a:blip r:embed="rId4"/>
                <a:stretch>
                  <a:fillRect l="-1739" b="-459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矩形 4"/>
          <p:cNvSpPr/>
          <p:nvPr/>
        </p:nvSpPr>
        <p:spPr>
          <a:xfrm>
            <a:off x="6816050" y="1412860"/>
            <a:ext cx="51809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6" name="矩形 5"/>
          <p:cNvSpPr/>
          <p:nvPr/>
        </p:nvSpPr>
        <p:spPr>
          <a:xfrm>
            <a:off x="7968130" y="3899889"/>
            <a:ext cx="41549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7" name="矩形 6"/>
          <p:cNvSpPr/>
          <p:nvPr/>
        </p:nvSpPr>
        <p:spPr>
          <a:xfrm>
            <a:off x="7334141" y="4848238"/>
            <a:ext cx="64633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3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81</a:t>
            </a:r>
            <a:endParaRPr lang="zh-CN" alt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68347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695625" y="404790"/>
            <a:ext cx="1065674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en-US" altLang="zh-CN" sz="3600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已知</a:t>
            </a:r>
            <a:r>
              <a:rPr lang="en-US" altLang="zh-CN" sz="3600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是大于</a:t>
            </a: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的实数</a:t>
            </a: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且有</a:t>
            </a:r>
            <a:r>
              <a:rPr lang="en-US" altLang="zh-CN" sz="3600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3600" b="1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+</a:t>
            </a:r>
            <a:r>
              <a:rPr lang="en-US" altLang="zh-CN" sz="3600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3600" b="1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-3</a:t>
            </a: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</a:t>
            </a:r>
            <a:r>
              <a:rPr lang="en-US" altLang="zh-CN" sz="3600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sz="3600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3600" b="1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sz="3600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3600" b="1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-3</a:t>
            </a: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</a:t>
            </a:r>
            <a:r>
              <a:rPr lang="en-US" altLang="zh-CN" sz="3600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</a:t>
            </a:r>
            <a:r>
              <a:rPr lang="zh-CN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成立</a:t>
            </a:r>
            <a:r>
              <a:rPr lang="en-US" altLang="zh-CN" sz="3600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3600" b="1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(1)</a:t>
            </a:r>
            <a:r>
              <a:rPr lang="zh-CN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若</a:t>
            </a:r>
            <a:r>
              <a:rPr lang="en-US" altLang="zh-CN" sz="3600" b="1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en-US" altLang="zh-CN" sz="3600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+</a:t>
            </a:r>
            <a:r>
              <a:rPr lang="en-US" altLang="zh-CN" sz="3600" b="1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</a:t>
            </a: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=4,</a:t>
            </a:r>
            <a:r>
              <a:rPr lang="zh-CN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求</a:t>
            </a:r>
            <a:r>
              <a:rPr lang="en-US" altLang="zh-CN" sz="3600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sz="3600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</a:t>
            </a:r>
            <a:r>
              <a:rPr lang="zh-CN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的值</a:t>
            </a: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endParaRPr lang="zh-CN" altLang="zh-CN" sz="36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矩形 2"/>
              <p:cNvSpPr/>
              <p:nvPr/>
            </p:nvSpPr>
            <p:spPr>
              <a:xfrm>
                <a:off x="698376" y="2060905"/>
                <a:ext cx="10296715" cy="378565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ct val="150000"/>
                  </a:lnSpc>
                  <a:spcAft>
                    <a:spcPts val="0"/>
                  </a:spcAft>
                </a:pPr>
                <a:r>
                  <a:rPr lang="zh-CN" altLang="zh-CN" sz="3600" b="1" dirty="0" smtClean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解</a:t>
                </a:r>
                <a:r>
                  <a:rPr lang="en-US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:(1)</a:t>
                </a:r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∵a</a:t>
                </a:r>
                <a:r>
                  <a:rPr lang="en-US" altLang="zh-CN" sz="3600" b="1" baseline="30000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+a</a:t>
                </a:r>
                <a:r>
                  <a:rPr lang="en-US" altLang="zh-CN" sz="3600" b="1" i="1" baseline="30000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-</a:t>
                </a:r>
                <a:r>
                  <a:rPr lang="en-US" altLang="zh-CN" sz="3600" b="1" baseline="30000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=p</a:t>
                </a:r>
                <a:r>
                  <a:rPr lang="en-US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①,</a:t>
                </a:r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en-US" altLang="zh-CN" sz="3600" b="1" baseline="30000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-a</a:t>
                </a:r>
                <a:r>
                  <a:rPr lang="en-US" altLang="zh-CN" sz="3600" b="1" i="1" baseline="30000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-</a:t>
                </a:r>
                <a:r>
                  <a:rPr lang="en-US" altLang="zh-CN" sz="3600" b="1" baseline="30000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=q</a:t>
                </a:r>
                <a:r>
                  <a:rPr lang="en-US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②,</a:t>
                </a:r>
                <a:r>
                  <a:rPr lang="en-US" altLang="zh-CN" sz="3600" b="1" i="1" dirty="0" err="1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p+q</a:t>
                </a:r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:r>
                  <a:rPr lang="en-US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4,</a:t>
                </a:r>
                <a:endParaRPr lang="zh-CN" altLang="zh-CN" sz="3600" b="1" dirty="0"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>
                  <a:lnSpc>
                    <a:spcPct val="150000"/>
                  </a:lnSpc>
                  <a:spcAft>
                    <a:spcPts val="0"/>
                  </a:spcAft>
                </a:pPr>
                <a:r>
                  <a:rPr lang="zh-CN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由</a:t>
                </a:r>
                <a:r>
                  <a:rPr lang="en-US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①</a:t>
                </a:r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+</a:t>
                </a:r>
                <a:r>
                  <a:rPr lang="en-US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②</a:t>
                </a:r>
                <a:r>
                  <a:rPr lang="zh-CN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得</a:t>
                </a:r>
                <a:r>
                  <a:rPr lang="en-US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,2</a:t>
                </a:r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en-US" altLang="zh-CN" sz="3600" b="1" baseline="30000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:r>
                  <a:rPr lang="en-US" altLang="zh-CN" sz="3600" b="1" i="1" dirty="0" err="1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p+q</a:t>
                </a:r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:r>
                  <a:rPr lang="en-US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4,</a:t>
                </a:r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∴a</a:t>
                </a:r>
                <a:r>
                  <a:rPr lang="en-US" altLang="zh-CN" sz="3600" b="1" baseline="30000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:r>
                  <a:rPr lang="en-US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3600" b="1" dirty="0"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>
                  <a:lnSpc>
                    <a:spcPct val="150000"/>
                  </a:lnSpc>
                  <a:spcAft>
                    <a:spcPts val="0"/>
                  </a:spcAft>
                </a:pPr>
                <a:r>
                  <a:rPr lang="zh-CN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由</a:t>
                </a:r>
                <a:r>
                  <a:rPr lang="en-US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①</a:t>
                </a:r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-</a:t>
                </a:r>
                <a:r>
                  <a:rPr lang="en-US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②</a:t>
                </a:r>
                <a:r>
                  <a:rPr lang="zh-CN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得</a:t>
                </a:r>
                <a:r>
                  <a:rPr lang="en-US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,2</a:t>
                </a:r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en-US" altLang="zh-CN" sz="3600" b="1" i="1" baseline="30000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-</a:t>
                </a:r>
                <a:r>
                  <a:rPr lang="en-US" altLang="zh-CN" sz="3600" b="1" baseline="30000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=p-q</a:t>
                </a:r>
                <a:r>
                  <a:rPr lang="en-US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endParaRPr lang="zh-CN" altLang="zh-CN" sz="3600" b="1" dirty="0"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>
                  <a:lnSpc>
                    <a:spcPct val="150000"/>
                  </a:lnSpc>
                  <a:spcAft>
                    <a:spcPts val="0"/>
                  </a:spcAft>
                </a:pPr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∴p-q=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</m:num>
                      <m:den>
                        <m:sSup>
                          <m:sSupPr>
                            <m:ctrlPr>
                              <a:rPr lang="zh-CN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𝒂</m:t>
                            </m:r>
                          </m:e>
                          <m:sup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𝟑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:r>
                  <a:rPr lang="en-US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3600" b="1" dirty="0"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3" name="矩形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8376" y="2060905"/>
                <a:ext cx="10296715" cy="3785652"/>
              </a:xfrm>
              <a:prstGeom prst="rect">
                <a:avLst/>
              </a:prstGeom>
              <a:blipFill>
                <a:blip r:embed="rId3"/>
                <a:stretch>
                  <a:fillRect l="-183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3043240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矩形 1"/>
              <p:cNvSpPr/>
              <p:nvPr/>
            </p:nvSpPr>
            <p:spPr>
              <a:xfrm>
                <a:off x="551615" y="116770"/>
                <a:ext cx="11160775" cy="216706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ct val="150000"/>
                  </a:lnSpc>
                  <a:spcAft>
                    <a:spcPts val="0"/>
                  </a:spcAft>
                </a:pPr>
                <a:r>
                  <a:rPr lang="en-US" altLang="zh-CN" sz="36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2)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当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q</a:t>
                </a:r>
                <a:r>
                  <a:rPr lang="en-US" altLang="zh-CN" sz="3600" b="1" baseline="300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=2</a:t>
                </a:r>
                <a:r>
                  <a:rPr lang="en-US" altLang="zh-CN" sz="3600" b="1" baseline="300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3600" b="1" i="1" baseline="300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+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sSup>
                          <m:sSupPr>
                            <m:ctrlPr>
                              <a:rPr lang="zh-CN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e>
                          <m:sup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𝟐</m:t>
                            </m:r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𝒏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-2(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≥1,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且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是整数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时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比较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p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与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zh-CN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𝒂</m:t>
                            </m:r>
                          </m:e>
                          <m:sup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𝟑</m:t>
                            </m:r>
                          </m:sup>
                        </m:sSup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f>
                          <m:fPr>
                            <m:ctrlPr>
                              <a:rPr lang="zh-CN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fPr>
                          <m:num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𝟏</m:t>
                            </m:r>
                          </m:num>
                          <m:den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𝟒</m:t>
                            </m:r>
                          </m:den>
                        </m:f>
                      </m:e>
                    </m:d>
                  </m:oMath>
                </a14:m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的大小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并说明理由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3600" b="1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" name="矩形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1615" y="116770"/>
                <a:ext cx="11160775" cy="2167068"/>
              </a:xfrm>
              <a:prstGeom prst="rect">
                <a:avLst/>
              </a:prstGeom>
              <a:blipFill>
                <a:blip r:embed="rId3"/>
                <a:stretch>
                  <a:fillRect l="-1638" r="-1693" b="-477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矩形 2"/>
              <p:cNvSpPr/>
              <p:nvPr/>
            </p:nvSpPr>
            <p:spPr>
              <a:xfrm>
                <a:off x="551615" y="1700880"/>
                <a:ext cx="11352365" cy="451258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ct val="150000"/>
                  </a:lnSpc>
                  <a:spcAft>
                    <a:spcPts val="0"/>
                  </a:spcAft>
                </a:pPr>
                <a:r>
                  <a:rPr lang="en-US" altLang="zh-CN" sz="3600" b="1" dirty="0" smtClean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2)</a:t>
                </a:r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∵q</a:t>
                </a:r>
                <a:r>
                  <a:rPr lang="en-US" altLang="zh-CN" sz="3600" b="1" baseline="30000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:r>
                  <a:rPr lang="en-US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3600" b="1" baseline="30000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3600" b="1" i="1" baseline="30000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</a:t>
                </a:r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+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sSup>
                          <m:sSupPr>
                            <m:ctrlPr>
                              <a:rPr lang="zh-CN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e>
                          <m:sup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𝟐</m:t>
                            </m:r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𝒏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-</a:t>
                </a:r>
                <a:r>
                  <a:rPr lang="en-US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2(</a:t>
                </a:r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</a:t>
                </a:r>
                <a:r>
                  <a:rPr lang="en-US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≥1,</a:t>
                </a:r>
                <a:r>
                  <a:rPr lang="zh-CN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且</a:t>
                </a:r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</a:t>
                </a:r>
                <a:r>
                  <a:rPr lang="zh-CN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是整数</a:t>
                </a:r>
                <a:r>
                  <a:rPr lang="en-US" altLang="zh-CN" sz="3600" b="1" dirty="0" smtClean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),</a:t>
                </a:r>
                <a:r>
                  <a:rPr lang="en-US" altLang="zh-CN" sz="3600" b="1" i="1" dirty="0" smtClean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∴</a:t>
                </a:r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q</a:t>
                </a:r>
                <a:r>
                  <a:rPr lang="en-US" altLang="zh-CN" sz="3600" b="1" baseline="30000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:r>
                  <a:rPr lang="en-US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(2</a:t>
                </a:r>
                <a:r>
                  <a:rPr lang="en-US" altLang="zh-CN" sz="3600" b="1" i="1" baseline="30000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</a:t>
                </a:r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-</a:t>
                </a:r>
                <a:r>
                  <a:rPr lang="en-US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3600" b="1" i="1" baseline="30000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-n</a:t>
                </a:r>
                <a:r>
                  <a:rPr lang="en-US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en-US" altLang="zh-CN" sz="3600" b="1" baseline="30000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endParaRPr lang="zh-CN" altLang="zh-CN" sz="3600" b="1" dirty="0"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>
                  <a:lnSpc>
                    <a:spcPct val="150000"/>
                  </a:lnSpc>
                  <a:spcAft>
                    <a:spcPts val="0"/>
                  </a:spcAft>
                </a:pPr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∴q=</a:t>
                </a:r>
                <a:r>
                  <a:rPr lang="en-US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3600" b="1" i="1" baseline="30000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</a:t>
                </a:r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-</a:t>
                </a:r>
                <a:r>
                  <a:rPr lang="en-US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3600" b="1" i="1" baseline="30000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-n</a:t>
                </a:r>
                <a:r>
                  <a:rPr lang="en-US" altLang="zh-CN" sz="3600" b="1" i="1" dirty="0" smtClean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sz="3600" b="1" dirty="0" smtClean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由</a:t>
                </a:r>
                <a:r>
                  <a:rPr lang="en-US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(1)</a:t>
                </a:r>
                <a:r>
                  <a:rPr lang="zh-CN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得</a:t>
                </a:r>
                <a:r>
                  <a:rPr lang="en-US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en-US" altLang="zh-CN" sz="3600" b="1" baseline="30000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=p+q</a:t>
                </a:r>
                <a:r>
                  <a:rPr lang="en-US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,2</a:t>
                </a:r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en-US" altLang="zh-CN" sz="3600" b="1" i="1" baseline="30000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-</a:t>
                </a:r>
                <a:r>
                  <a:rPr lang="en-US" altLang="zh-CN" sz="3600" b="1" baseline="30000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=p-q</a:t>
                </a:r>
                <a:r>
                  <a:rPr lang="en-US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endParaRPr lang="zh-CN" altLang="zh-CN" sz="3600" b="1" dirty="0"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>
                  <a:lnSpc>
                    <a:spcPct val="150000"/>
                  </a:lnSpc>
                  <a:spcAft>
                    <a:spcPts val="0"/>
                  </a:spcAft>
                </a:pPr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∴a</a:t>
                </a:r>
                <a:r>
                  <a:rPr lang="en-US" altLang="zh-CN" sz="3600" b="1" baseline="30000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sz="3600" b="1" i="1" dirty="0" err="1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p+q</a:t>
                </a:r>
                <a:r>
                  <a:rPr lang="en-US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),</a:t>
                </a:r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en-US" altLang="zh-CN" sz="3600" b="1" i="1" baseline="30000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-</a:t>
                </a:r>
                <a:r>
                  <a:rPr lang="en-US" altLang="zh-CN" sz="3600" b="1" baseline="30000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p-q</a:t>
                </a:r>
                <a:r>
                  <a:rPr lang="en-US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),</a:t>
                </a:r>
                <a:endParaRPr lang="zh-CN" altLang="zh-CN" sz="3600" b="1" dirty="0"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>
                  <a:lnSpc>
                    <a:spcPct val="150000"/>
                  </a:lnSpc>
                  <a:spcAft>
                    <a:spcPts val="0"/>
                  </a:spcAft>
                </a:pPr>
                <a:r>
                  <a:rPr lang="zh-CN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等式的边分别相乘</a:t>
                </a:r>
                <a:r>
                  <a:rPr lang="en-US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则有</a:t>
                </a:r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en-US" altLang="zh-CN" sz="3600" b="1" baseline="30000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·</a:t>
                </a:r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en-US" altLang="zh-CN" sz="3600" b="1" i="1" baseline="30000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-</a:t>
                </a:r>
                <a:r>
                  <a:rPr lang="en-US" altLang="zh-CN" sz="3600" b="1" baseline="30000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𝟒</m:t>
                        </m:r>
                      </m:den>
                    </m:f>
                  </m:oMath>
                </a14:m>
                <a:r>
                  <a:rPr lang="en-US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sz="3600" b="1" i="1" dirty="0" err="1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p+q</a:t>
                </a:r>
                <a:r>
                  <a:rPr lang="en-US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)(</a:t>
                </a:r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p-q</a:t>
                </a:r>
                <a:r>
                  <a:rPr lang="en-US" altLang="zh-CN" sz="3600" b="1" dirty="0" smtClean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),</a:t>
                </a:r>
                <a:r>
                  <a:rPr lang="zh-CN" altLang="zh-CN" sz="3600" b="1" dirty="0" smtClean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即</a:t>
                </a:r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p</a:t>
                </a:r>
                <a:r>
                  <a:rPr lang="en-US" altLang="zh-CN" sz="3600" b="1" baseline="30000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-q</a:t>
                </a:r>
                <a:r>
                  <a:rPr lang="en-US" altLang="zh-CN" sz="3600" b="1" baseline="30000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:r>
                  <a:rPr lang="en-US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4,</a:t>
                </a:r>
                <a:endParaRPr lang="zh-CN" altLang="zh-CN" sz="3600" b="1" dirty="0"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3" name="矩形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1615" y="1700880"/>
                <a:ext cx="11352365" cy="4512582"/>
              </a:xfrm>
              <a:prstGeom prst="rect">
                <a:avLst/>
              </a:prstGeom>
              <a:blipFill>
                <a:blip r:embed="rId4"/>
                <a:stretch>
                  <a:fillRect l="-161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7516371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矩形 1"/>
              <p:cNvSpPr/>
              <p:nvPr/>
            </p:nvSpPr>
            <p:spPr>
              <a:xfrm>
                <a:off x="551615" y="620805"/>
                <a:ext cx="11160775" cy="521982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>
                  <a:spcAft>
                    <a:spcPts val="0"/>
                  </a:spcAft>
                </a:pPr>
                <a:r>
                  <a:rPr lang="en-US" altLang="zh-CN" sz="3600" b="1" i="1" dirty="0" smtClean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∴p</a:t>
                </a:r>
                <a:r>
                  <a:rPr lang="en-US" altLang="zh-CN" sz="3600" b="1" baseline="30000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=q</a:t>
                </a:r>
                <a:r>
                  <a:rPr lang="en-US" altLang="zh-CN" sz="3600" b="1" baseline="30000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+</a:t>
                </a:r>
                <a:r>
                  <a:rPr lang="en-US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</a:t>
                </a:r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:r>
                  <a:rPr lang="en-US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(2</a:t>
                </a:r>
                <a:r>
                  <a:rPr lang="en-US" altLang="zh-CN" sz="3600" b="1" i="1" baseline="30000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</a:t>
                </a:r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+</a:t>
                </a:r>
                <a:r>
                  <a:rPr lang="en-US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3600" b="1" i="1" baseline="30000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-n</a:t>
                </a:r>
                <a:r>
                  <a:rPr lang="en-US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en-US" altLang="zh-CN" sz="3600" b="1" baseline="30000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3600" b="1" dirty="0" smtClean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en-US" altLang="zh-CN" sz="3600" b="1" i="1" dirty="0" smtClean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∴</a:t>
                </a:r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p=</a:t>
                </a:r>
                <a:r>
                  <a:rPr lang="en-US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3600" b="1" i="1" baseline="30000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</a:t>
                </a:r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+</a:t>
                </a:r>
                <a:r>
                  <a:rPr lang="en-US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3600" b="1" i="1" baseline="30000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-n</a:t>
                </a:r>
                <a:r>
                  <a:rPr lang="en-US" altLang="zh-CN" sz="3600" b="1" dirty="0" smtClean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en-US" altLang="zh-CN" sz="3600" b="1" i="1" dirty="0" smtClean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∴</a:t>
                </a:r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en-US" altLang="zh-CN" sz="3600" b="1" baseline="30000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+a</a:t>
                </a:r>
                <a:r>
                  <a:rPr lang="en-US" altLang="zh-CN" sz="3600" b="1" i="1" baseline="30000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-</a:t>
                </a:r>
                <a:r>
                  <a:rPr lang="en-US" altLang="zh-CN" sz="3600" b="1" baseline="30000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:r>
                  <a:rPr lang="en-US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3600" b="1" i="1" baseline="30000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</a:t>
                </a:r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+</a:t>
                </a:r>
                <a:r>
                  <a:rPr lang="en-US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3600" b="1" i="1" baseline="30000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-n</a:t>
                </a:r>
                <a:r>
                  <a:rPr lang="en-US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③</a:t>
                </a:r>
                <a:r>
                  <a:rPr lang="en-US" altLang="zh-CN" sz="3600" b="1" dirty="0" smtClean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</a:p>
              <a:p>
                <a:pPr algn="just">
                  <a:spcAft>
                    <a:spcPts val="0"/>
                  </a:spcAft>
                </a:pPr>
                <a:r>
                  <a:rPr lang="en-US" altLang="zh-CN" sz="3600" b="1" i="1" dirty="0" smtClean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en-US" altLang="zh-CN" sz="3600" b="1" baseline="30000" dirty="0" smtClean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 sz="3600" b="1" i="1" dirty="0" smtClean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-a</a:t>
                </a:r>
                <a:r>
                  <a:rPr lang="en-US" altLang="zh-CN" sz="3600" b="1" i="1" baseline="30000" dirty="0" smtClean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-</a:t>
                </a:r>
                <a:r>
                  <a:rPr lang="en-US" altLang="zh-CN" sz="3600" b="1" baseline="30000" dirty="0" smtClean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 sz="3600" b="1" i="1" dirty="0" smtClean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:r>
                  <a:rPr lang="en-US" altLang="zh-CN" sz="3600" b="1" dirty="0" smtClean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3600" b="1" i="1" baseline="30000" dirty="0" smtClean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</a:t>
                </a:r>
                <a:r>
                  <a:rPr lang="en-US" altLang="zh-CN" sz="3600" b="1" i="1" dirty="0" smtClean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-</a:t>
                </a:r>
                <a:r>
                  <a:rPr lang="en-US" altLang="zh-CN" sz="3600" b="1" dirty="0" smtClean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3600" b="1" i="1" baseline="30000" dirty="0" smtClean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-n</a:t>
                </a:r>
                <a:r>
                  <a:rPr lang="en-US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④</a:t>
                </a:r>
                <a:r>
                  <a:rPr lang="en-US" altLang="zh-CN" sz="3600" b="1" dirty="0" smtClean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3600" b="1" dirty="0" smtClean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由</a:t>
                </a:r>
                <a:r>
                  <a:rPr lang="en-US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③</a:t>
                </a:r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+</a:t>
                </a:r>
                <a:r>
                  <a:rPr lang="en-US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④</a:t>
                </a:r>
                <a:r>
                  <a:rPr lang="zh-CN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得</a:t>
                </a:r>
                <a:r>
                  <a:rPr lang="en-US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,2</a:t>
                </a:r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en-US" altLang="zh-CN" sz="3600" b="1" baseline="30000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:r>
                  <a:rPr lang="en-US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×</a:t>
                </a:r>
                <a:r>
                  <a:rPr lang="en-US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3600" b="1" i="1" baseline="30000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</a:t>
                </a:r>
                <a:r>
                  <a:rPr lang="en-US" altLang="zh-CN" sz="3600" b="1" dirty="0" smtClean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en-US" altLang="zh-CN" sz="3600" b="1" i="1" dirty="0" smtClean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∴</a:t>
                </a:r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en-US" altLang="zh-CN" sz="3600" b="1" baseline="30000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:r>
                  <a:rPr lang="en-US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3600" b="1" i="1" baseline="30000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</a:t>
                </a:r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3600" b="1" dirty="0"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>
                  <a:spcAft>
                    <a:spcPts val="0"/>
                  </a:spcAft>
                </a:pPr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∴p-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zh-CN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zh-CN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𝒂</m:t>
                            </m:r>
                          </m:e>
                          <m:sup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𝟑</m:t>
                            </m:r>
                          </m:sup>
                        </m:sSup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f>
                          <m:fPr>
                            <m:ctrlPr>
                              <a:rPr lang="zh-CN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fPr>
                          <m:num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𝟏</m:t>
                            </m:r>
                          </m:num>
                          <m:den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𝟒</m:t>
                            </m:r>
                          </m:den>
                        </m:f>
                      </m:e>
                    </m:d>
                  </m:oMath>
                </a14:m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:r>
                  <a:rPr lang="en-US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3600" b="1" i="1" baseline="30000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</a:t>
                </a:r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+</a:t>
                </a:r>
                <a:r>
                  <a:rPr lang="en-US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3600" b="1" i="1" baseline="30000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-n</a:t>
                </a:r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-</a:t>
                </a:r>
                <a:r>
                  <a:rPr lang="en-US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3600" b="1" i="1" baseline="30000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</a:t>
                </a:r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-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𝟒</m:t>
                        </m:r>
                      </m:den>
                    </m:f>
                  </m:oMath>
                </a14:m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:r>
                  <a:rPr lang="en-US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3600" b="1" i="1" baseline="30000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-n</a:t>
                </a:r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-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𝟒</m:t>
                        </m:r>
                      </m:den>
                    </m:f>
                  </m:oMath>
                </a14:m>
                <a:r>
                  <a:rPr lang="en-US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endParaRPr lang="zh-CN" altLang="zh-CN" sz="3600" b="1" dirty="0"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>
                  <a:spcAft>
                    <a:spcPts val="0"/>
                  </a:spcAft>
                </a:pPr>
                <a:r>
                  <a:rPr lang="zh-CN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当</a:t>
                </a:r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n=</a:t>
                </a:r>
                <a:r>
                  <a:rPr lang="en-US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时</a:t>
                </a:r>
                <a:r>
                  <a:rPr lang="en-US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,2</a:t>
                </a:r>
                <a:r>
                  <a:rPr lang="en-US" altLang="zh-CN" sz="3600" b="1" i="1" baseline="30000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-n</a:t>
                </a:r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-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𝟒</m:t>
                        </m:r>
                      </m:den>
                    </m:f>
                  </m:oMath>
                </a14:m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𝟒</m:t>
                        </m:r>
                      </m:den>
                    </m:f>
                  </m:oMath>
                </a14:m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&gt;</a:t>
                </a:r>
                <a:r>
                  <a:rPr lang="en-US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0,</a:t>
                </a:r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∴p&gt;a</a:t>
                </a:r>
                <a:r>
                  <a:rPr lang="en-US" altLang="zh-CN" sz="3600" b="1" baseline="30000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+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𝟒</m:t>
                        </m:r>
                      </m:den>
                    </m:f>
                  </m:oMath>
                </a14:m>
                <a:r>
                  <a:rPr lang="en-US" altLang="zh-CN" sz="3600" b="1" dirty="0" smtClean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;</a:t>
                </a:r>
                <a:r>
                  <a:rPr lang="zh-CN" altLang="zh-CN" sz="3600" b="1" dirty="0" smtClean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当</a:t>
                </a:r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n=</a:t>
                </a:r>
                <a:r>
                  <a:rPr lang="en-US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时</a:t>
                </a:r>
                <a:r>
                  <a:rPr lang="en-US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,2</a:t>
                </a:r>
                <a:r>
                  <a:rPr lang="en-US" altLang="zh-CN" sz="3600" b="1" i="1" baseline="30000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-n</a:t>
                </a:r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-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𝟒</m:t>
                        </m:r>
                      </m:den>
                    </m:f>
                  </m:oMath>
                </a14:m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:r>
                  <a:rPr lang="en-US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0,</a:t>
                </a:r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∴p=a</a:t>
                </a:r>
                <a:r>
                  <a:rPr lang="en-US" altLang="zh-CN" sz="3600" b="1" baseline="30000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+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𝟒</m:t>
                        </m:r>
                      </m:den>
                    </m:f>
                  </m:oMath>
                </a14:m>
                <a:r>
                  <a:rPr lang="en-US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;</a:t>
                </a:r>
                <a:endParaRPr lang="zh-CN" altLang="zh-CN" sz="3600" b="1" dirty="0"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>
                  <a:spcAft>
                    <a:spcPts val="0"/>
                  </a:spcAft>
                </a:pPr>
                <a:r>
                  <a:rPr lang="zh-CN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当</a:t>
                </a:r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</a:t>
                </a:r>
                <a:r>
                  <a:rPr lang="en-US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≥3</a:t>
                </a:r>
                <a:r>
                  <a:rPr lang="zh-CN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时</a:t>
                </a:r>
                <a:r>
                  <a:rPr lang="en-US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,2</a:t>
                </a:r>
                <a:r>
                  <a:rPr lang="en-US" altLang="zh-CN" sz="3600" b="1" i="1" baseline="30000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-n</a:t>
                </a:r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-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𝟒</m:t>
                        </m:r>
                      </m:den>
                    </m:f>
                  </m:oMath>
                </a14:m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&lt;</a:t>
                </a:r>
                <a:r>
                  <a:rPr lang="en-US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0,</a:t>
                </a:r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∴p&lt;a</a:t>
                </a:r>
                <a:r>
                  <a:rPr lang="en-US" altLang="zh-CN" sz="3600" b="1" baseline="30000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+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𝟒</m:t>
                        </m:r>
                      </m:den>
                    </m:f>
                  </m:oMath>
                </a14:m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3600" b="1" dirty="0"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r>
                  <a:rPr lang="zh-CN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综上所述</a:t>
                </a:r>
                <a:r>
                  <a:rPr lang="en-US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当</a:t>
                </a:r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n=</a:t>
                </a:r>
                <a:r>
                  <a:rPr lang="en-US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时</a:t>
                </a:r>
                <a:r>
                  <a:rPr lang="en-US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p&gt;a</a:t>
                </a:r>
                <a:r>
                  <a:rPr lang="en-US" altLang="zh-CN" sz="3600" b="1" baseline="30000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+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𝟒</m:t>
                        </m:r>
                      </m:den>
                    </m:f>
                  </m:oMath>
                </a14:m>
                <a:r>
                  <a:rPr lang="en-US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当</a:t>
                </a:r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n=</a:t>
                </a:r>
                <a:r>
                  <a:rPr lang="en-US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时</a:t>
                </a:r>
                <a:r>
                  <a:rPr lang="en-US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p=a</a:t>
                </a:r>
                <a:r>
                  <a:rPr lang="en-US" altLang="zh-CN" sz="3600" b="1" baseline="30000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+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𝟒</m:t>
                        </m:r>
                      </m:den>
                    </m:f>
                  </m:oMath>
                </a14:m>
                <a:r>
                  <a:rPr lang="en-US" altLang="zh-CN" sz="3600" b="1" dirty="0" smtClean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</a:p>
              <a:p>
                <a:r>
                  <a:rPr lang="zh-CN" altLang="zh-CN" sz="3600" b="1" dirty="0" smtClean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当</a:t>
                </a:r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</a:t>
                </a:r>
                <a:r>
                  <a:rPr lang="en-US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≥3</a:t>
                </a:r>
                <a:r>
                  <a:rPr lang="zh-CN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时</a:t>
                </a:r>
                <a:r>
                  <a:rPr lang="en-US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p&lt;a</a:t>
                </a:r>
                <a:r>
                  <a:rPr lang="en-US" altLang="zh-CN" sz="3600" b="1" baseline="30000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+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𝟒</m:t>
                        </m:r>
                      </m:den>
                    </m:f>
                  </m:oMath>
                </a14:m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en-US" sz="3600" b="1" dirty="0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" name="矩形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1615" y="620805"/>
                <a:ext cx="11160775" cy="5219827"/>
              </a:xfrm>
              <a:prstGeom prst="rect">
                <a:avLst/>
              </a:prstGeom>
              <a:blipFill>
                <a:blip r:embed="rId3"/>
                <a:stretch>
                  <a:fillRect l="-1638" t="-2336" r="-328" b="-105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883103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40.jpeg"/>
          <p:cNvPicPr/>
          <p:nvPr/>
        </p:nvPicPr>
        <p:blipFill>
          <a:blip r:embed="rId3"/>
          <a:stretch>
            <a:fillRect/>
          </a:stretch>
        </p:blipFill>
        <p:spPr>
          <a:xfrm>
            <a:off x="4295875" y="550434"/>
            <a:ext cx="2783770" cy="442129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623620" y="1150678"/>
            <a:ext cx="1039739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3600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(2024</a:t>
            </a:r>
            <a:r>
              <a:rPr lang="zh-CN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·重庆西附</a:t>
            </a: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若</a:t>
            </a: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sz="3600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+3)</a:t>
            </a:r>
            <a:r>
              <a:rPr lang="en-US" altLang="zh-CN" sz="3600" b="1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zh-CN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有意义</a:t>
            </a: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则</a:t>
            </a:r>
            <a:r>
              <a:rPr lang="en-US" altLang="zh-CN" sz="3600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zh-CN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的取值范围是</a:t>
            </a:r>
            <a:endParaRPr lang="zh-CN" altLang="en-US" sz="3600" b="1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113798" y="1955124"/>
            <a:ext cx="176522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spcAft>
                <a:spcPts val="0"/>
              </a:spcAft>
            </a:pP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36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zh-CN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sz="36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767630" y="2846880"/>
            <a:ext cx="1080075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en-US" altLang="zh-CN" sz="3600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</a:t>
            </a:r>
            <a:r>
              <a:rPr lang="en-US" altLang="zh-CN" sz="3600" b="1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&gt;-3	</a:t>
            </a:r>
            <a:r>
              <a:rPr lang="en-US" altLang="zh-CN" sz="36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</a:t>
            </a:r>
            <a:r>
              <a:rPr lang="en-US" altLang="zh-CN" sz="3600" b="1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</a:t>
            </a:r>
            <a:r>
              <a:rPr lang="en-US" altLang="zh-CN" sz="3600" b="1" i="1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≥-</a:t>
            </a:r>
            <a:r>
              <a:rPr lang="en-US" altLang="zh-CN" sz="36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            </a:t>
            </a:r>
            <a:r>
              <a:rPr lang="en-US" altLang="zh-CN" sz="3600" b="1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</a:t>
            </a:r>
            <a:r>
              <a:rPr lang="en-US" altLang="zh-CN" sz="3600" b="1" i="1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&lt;-3	</a:t>
            </a:r>
            <a:r>
              <a:rPr lang="en-US" altLang="zh-CN" sz="36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</a:t>
            </a:r>
            <a:r>
              <a:rPr lang="en-US" altLang="zh-CN" sz="3600" b="1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D.</a:t>
            </a:r>
            <a:r>
              <a:rPr lang="en-US" altLang="zh-CN" sz="3600" b="1" i="1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≠-3</a:t>
            </a:r>
            <a:endParaRPr lang="zh-CN" altLang="zh-CN" sz="36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579799" y="3738636"/>
            <a:ext cx="10772565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kumimoji="0" lang="en-US" altLang="zh-CN" sz="36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kumimoji="0" lang="en-US" altLang="zh-CN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(2024·</a:t>
            </a:r>
            <a:r>
              <a:rPr kumimoji="0" lang="zh-CN" altLang="en-US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成都树德</a:t>
            </a:r>
            <a:r>
              <a:rPr kumimoji="0" lang="en-US" altLang="zh-CN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kumimoji="0" lang="zh-CN" altLang="en-US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计算</a:t>
            </a:r>
            <a:r>
              <a:rPr kumimoji="0" lang="en-US" altLang="zh-CN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kumimoji="0" lang="en-US" altLang="zh-CN" sz="3600" b="1" i="0" u="none" strike="noStrike" cap="none" normalizeH="0" baseline="3000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-2</a:t>
            </a:r>
            <a:r>
              <a:rPr kumimoji="0" lang="zh-CN" altLang="en-US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的值为                    </a:t>
            </a:r>
            <a:r>
              <a:rPr kumimoji="0" lang="en-US" altLang="zh-CN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kumimoji="0" lang="zh-CN" altLang="en-US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   　</a:t>
            </a:r>
            <a:r>
              <a:rPr kumimoji="0" lang="en-US" altLang="zh-CN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kumimoji="0" lang="en-US" altLang="zh-CN" sz="3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矩形 6"/>
              <p:cNvSpPr/>
              <p:nvPr/>
            </p:nvSpPr>
            <p:spPr>
              <a:xfrm>
                <a:off x="810366" y="4797095"/>
                <a:ext cx="10181383" cy="89255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>
                  <a:spcAft>
                    <a:spcPts val="0"/>
                  </a:spcAft>
                </a:pPr>
                <a:r>
                  <a:rPr lang="en-US" altLang="zh-CN" sz="36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A.-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𝟗</m:t>
                        </m:r>
                      </m:den>
                    </m:f>
                  </m:oMath>
                </a14:m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	</a:t>
                </a:r>
                <a:r>
                  <a:rPr lang="en-US" altLang="zh-CN" sz="3600" b="1" dirty="0" smtClean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              B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𝟗</m:t>
                        </m:r>
                      </m:den>
                    </m:f>
                  </m:oMath>
                </a14:m>
                <a:r>
                  <a:rPr lang="en-US" altLang="zh-CN" sz="3600" b="1" dirty="0" smtClean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                 C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.-9	</a:t>
                </a:r>
                <a:r>
                  <a:rPr lang="en-US" altLang="zh-CN" sz="3600" b="1" dirty="0" smtClean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                   D.9</a:t>
                </a:r>
                <a:endParaRPr lang="zh-CN" altLang="zh-CN" sz="3600" b="1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7" name="矩形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0366" y="4797095"/>
                <a:ext cx="10181383" cy="892552"/>
              </a:xfrm>
              <a:prstGeom prst="rect">
                <a:avLst/>
              </a:prstGeom>
              <a:blipFill>
                <a:blip r:embed="rId4"/>
                <a:stretch>
                  <a:fillRect l="-1856" b="-1095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矩形 7"/>
          <p:cNvSpPr/>
          <p:nvPr/>
        </p:nvSpPr>
        <p:spPr>
          <a:xfrm>
            <a:off x="9737365" y="1967938"/>
            <a:ext cx="51809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 b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9776350" y="3738636"/>
            <a:ext cx="49244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 b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6790887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1127655" y="692810"/>
            <a:ext cx="9360650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kumimoji="0" lang="en-US" altLang="zh-CN" sz="36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kumimoji="0" lang="zh-CN" altLang="en-US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下列各式中正确的有                           </a:t>
            </a:r>
            <a:r>
              <a:rPr kumimoji="0" lang="en-US" altLang="zh-CN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kumimoji="0" lang="zh-CN" altLang="en-US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   　</a:t>
            </a:r>
            <a:r>
              <a:rPr kumimoji="0" lang="en-US" altLang="zh-CN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kumimoji="0" lang="en-US" altLang="zh-CN" sz="3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矩形 2"/>
              <p:cNvSpPr/>
              <p:nvPr/>
            </p:nvSpPr>
            <p:spPr>
              <a:xfrm>
                <a:off x="1415674" y="2107804"/>
                <a:ext cx="9576665" cy="152137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ct val="150000"/>
                  </a:lnSpc>
                  <a:spcAft>
                    <a:spcPts val="0"/>
                  </a:spcAft>
                </a:pPr>
                <a:r>
                  <a:rPr lang="en-US" altLang="zh-CN" sz="36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①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zh-CN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zh-CN" altLang="zh-CN" sz="3600" b="1" i="1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3600" b="1" i="1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方正书宋_GBK"/>
                                    <a:cs typeface="Times New Roman" panose="02020603050405020304" pitchFamily="18" charset="0"/>
                                  </a:rPr>
                                  <m:t>𝟏</m:t>
                                </m:r>
                              </m:num>
                              <m:den>
                                <m:r>
                                  <a:rPr lang="en-US" altLang="zh-CN" sz="3600" b="1" i="1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方正书宋_GBK"/>
                                    <a:cs typeface="Times New Roman" panose="02020603050405020304" pitchFamily="18" charset="0"/>
                                  </a:rPr>
                                  <m:t>𝟑</m:t>
                                </m:r>
                              </m:den>
                            </m:f>
                          </m:e>
                        </m:d>
                      </m:e>
                      <m:sup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</m:sup>
                    </m:sSup>
                  </m:oMath>
                </a14:m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=9;	②2</a:t>
                </a:r>
                <a:r>
                  <a:rPr lang="en-US" altLang="zh-CN" sz="3600" b="1" baseline="300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-2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=-4</a:t>
                </a:r>
                <a:r>
                  <a:rPr lang="en-US" altLang="zh-CN" sz="3600" b="1" dirty="0" smtClean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;    ③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en-US" altLang="zh-CN" sz="3600" b="1" baseline="300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=1;	④(-1)</a:t>
                </a:r>
                <a:r>
                  <a:rPr lang="en-US" altLang="zh-CN" sz="3600" b="1" baseline="300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-1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=1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3600" b="1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3" name="矩形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15674" y="2107804"/>
                <a:ext cx="9576665" cy="1521379"/>
              </a:xfrm>
              <a:prstGeom prst="rect">
                <a:avLst/>
              </a:prstGeom>
              <a:blipFill>
                <a:blip r:embed="rId3"/>
                <a:stretch>
                  <a:fillRect l="-1910" r="-133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矩形 3"/>
          <p:cNvSpPr/>
          <p:nvPr/>
        </p:nvSpPr>
        <p:spPr>
          <a:xfrm>
            <a:off x="1415674" y="4152707"/>
            <a:ext cx="972067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A.4</a:t>
            </a:r>
            <a:r>
              <a:rPr lang="zh-CN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个</a:t>
            </a: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z="36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B.3</a:t>
            </a:r>
            <a:r>
              <a:rPr lang="zh-CN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个</a:t>
            </a: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z="36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C.2</a:t>
            </a:r>
            <a:r>
              <a:rPr lang="zh-CN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个</a:t>
            </a: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z="36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D.1</a:t>
            </a:r>
            <a:r>
              <a:rPr lang="zh-CN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个</a:t>
            </a:r>
            <a:endParaRPr lang="zh-CN" altLang="zh-CN" sz="36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336225" y="898403"/>
            <a:ext cx="51809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 b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1614690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矩形 1"/>
              <p:cNvSpPr/>
              <p:nvPr/>
            </p:nvSpPr>
            <p:spPr>
              <a:xfrm>
                <a:off x="839635" y="476795"/>
                <a:ext cx="10728745" cy="521046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ct val="150000"/>
                  </a:lnSpc>
                  <a:spcAft>
                    <a:spcPts val="0"/>
                  </a:spcAft>
                </a:pPr>
                <a:r>
                  <a:rPr lang="en-US" altLang="zh-CN" sz="36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计算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:</a:t>
                </a:r>
                <a:endParaRPr lang="zh-CN" altLang="zh-CN" sz="3600" b="1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>
                  <a:lnSpc>
                    <a:spcPct val="150000"/>
                  </a:lnSpc>
                  <a:spcAft>
                    <a:spcPts val="0"/>
                  </a:spcAft>
                </a:pP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(1)(2024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·重庆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卷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)(π-3)</a:t>
                </a:r>
                <a:r>
                  <a:rPr lang="en-US" altLang="zh-CN" sz="3600" b="1" baseline="300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+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zh-CN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zh-CN" altLang="zh-CN" sz="3600" b="1" i="1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3600" b="1" i="1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方正书宋_GBK"/>
                                    <a:cs typeface="Times New Roman" panose="02020603050405020304" pitchFamily="18" charset="0"/>
                                  </a:rPr>
                                  <m:t>𝟏</m:t>
                                </m:r>
                              </m:num>
                              <m:den>
                                <m:r>
                                  <a:rPr lang="en-US" altLang="zh-CN" sz="3600" b="1" i="1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方正书宋_GBK"/>
                                    <a:cs typeface="Times New Roman" panose="02020603050405020304" pitchFamily="18" charset="0"/>
                                  </a:rPr>
                                  <m:t>𝟐</m:t>
                                </m:r>
                              </m:den>
                            </m:f>
                          </m:e>
                        </m:d>
                      </m:e>
                      <m:sup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sup>
                    </m:sSup>
                  </m:oMath>
                </a14:m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:r>
                  <a:rPr lang="zh-CN" altLang="zh-CN" sz="3600" b="1" u="sng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en-US" altLang="zh-CN" sz="3600" b="1" u="sng" dirty="0" smtClean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       </a:t>
                </a:r>
                <a:r>
                  <a:rPr lang="zh-CN" altLang="zh-CN" sz="3600" b="1" u="sng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;</a:t>
                </a:r>
                <a:endParaRPr lang="zh-CN" altLang="zh-CN" sz="3600" b="1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>
                  <a:lnSpc>
                    <a:spcPct val="150000"/>
                  </a:lnSpc>
                  <a:spcAft>
                    <a:spcPts val="0"/>
                  </a:spcAft>
                </a:pP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(2)(2024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·重庆巴蜀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)3</a:t>
                </a:r>
                <a:r>
                  <a:rPr lang="en-US" altLang="zh-CN" sz="3600" b="1" baseline="300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-2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+(π-4)</a:t>
                </a:r>
                <a:r>
                  <a:rPr lang="en-US" altLang="zh-CN" sz="3600" b="1" baseline="300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-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zh-CN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dPr>
                          <m:e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−</m:t>
                            </m:r>
                            <m:f>
                              <m:fPr>
                                <m:ctrlPr>
                                  <a:rPr lang="zh-CN" altLang="zh-CN" sz="3600" b="1" i="1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3600" b="1" i="1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方正书宋_GBK"/>
                                    <a:cs typeface="Times New Roman" panose="02020603050405020304" pitchFamily="18" charset="0"/>
                                  </a:rPr>
                                  <m:t>𝟏</m:t>
                                </m:r>
                              </m:num>
                              <m:den>
                                <m:r>
                                  <a:rPr lang="en-US" altLang="zh-CN" sz="3600" b="1" i="1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方正书宋_GBK"/>
                                    <a:cs typeface="Times New Roman" panose="02020603050405020304" pitchFamily="18" charset="0"/>
                                  </a:rPr>
                                  <m:t>𝟑</m:t>
                                </m:r>
                              </m:den>
                            </m:f>
                          </m:e>
                        </m:d>
                      </m:e>
                      <m:sup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</m:sup>
                    </m:sSup>
                  </m:oMath>
                </a14:m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:r>
                  <a:rPr lang="zh-CN" altLang="zh-CN" sz="3600" b="1" u="sng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en-US" altLang="zh-CN" sz="3600" b="1" u="sng" dirty="0" smtClean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          </a:t>
                </a:r>
                <a:r>
                  <a:rPr lang="zh-CN" altLang="zh-CN" sz="3600" b="1" u="sng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;</a:t>
                </a:r>
                <a:endParaRPr lang="zh-CN" altLang="zh-CN" sz="3600" b="1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>
                  <a:lnSpc>
                    <a:spcPct val="150000"/>
                  </a:lnSpc>
                  <a:spcAft>
                    <a:spcPts val="0"/>
                  </a:spcAft>
                </a:pP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(3)(-5)</a:t>
                </a:r>
                <a:r>
                  <a:rPr lang="en-US" altLang="zh-CN" sz="3600" b="1" baseline="300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-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𝝅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𝟒</m:t>
                        </m:r>
                      </m:e>
                    </m:d>
                  </m:oMath>
                </a14:m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+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zh-CN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dPr>
                          <m:e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−</m:t>
                            </m:r>
                            <m:f>
                              <m:fPr>
                                <m:ctrlPr>
                                  <a:rPr lang="zh-CN" altLang="zh-CN" sz="3600" b="1" i="1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3600" b="1" i="1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方正书宋_GBK"/>
                                    <a:cs typeface="Times New Roman" panose="02020603050405020304" pitchFamily="18" charset="0"/>
                                  </a:rPr>
                                  <m:t>𝟏</m:t>
                                </m:r>
                              </m:num>
                              <m:den>
                                <m:r>
                                  <a:rPr lang="en-US" altLang="zh-CN" sz="3600" b="1" i="1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方正书宋_GBK"/>
                                    <a:cs typeface="Times New Roman" panose="02020603050405020304" pitchFamily="18" charset="0"/>
                                  </a:rPr>
                                  <m:t>𝟐</m:t>
                                </m:r>
                              </m:den>
                            </m:f>
                          </m:e>
                        </m:d>
                      </m:e>
                      <m:sup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</m:sup>
                    </m:sSup>
                  </m:oMath>
                </a14:m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:r>
                  <a:rPr lang="zh-CN" altLang="zh-CN" sz="3600" b="1" u="sng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en-US" altLang="zh-CN" sz="3600" b="1" u="sng" dirty="0" smtClean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                 </a:t>
                </a:r>
                <a:r>
                  <a:rPr lang="zh-CN" altLang="zh-CN" sz="3600" b="1" u="sng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3600" b="1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" name="矩形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9635" y="476795"/>
                <a:ext cx="10728745" cy="5210465"/>
              </a:xfrm>
              <a:prstGeom prst="rect">
                <a:avLst/>
              </a:prstGeom>
              <a:blipFill>
                <a:blip r:embed="rId3"/>
                <a:stretch>
                  <a:fillRect l="-176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矩形 2"/>
          <p:cNvSpPr/>
          <p:nvPr/>
        </p:nvSpPr>
        <p:spPr>
          <a:xfrm>
            <a:off x="7896125" y="1844890"/>
            <a:ext cx="41549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 b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9048205" y="3212985"/>
            <a:ext cx="41549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 b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6816050" y="4581080"/>
            <a:ext cx="93166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 b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3600" b="1" i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+</a:t>
            </a:r>
            <a:r>
              <a:rPr lang="en-US" altLang="zh-CN" sz="3600" b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π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0583516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055650" y="1477086"/>
            <a:ext cx="10261935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z="36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(1)(</a:t>
            </a:r>
            <a:r>
              <a:rPr lang="en-US" altLang="zh-CN" sz="36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3600" b="1" baseline="30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sz="3600" b="1" baseline="30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-3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</a:t>
            </a:r>
            <a:r>
              <a:rPr lang="en-US" altLang="zh-CN" sz="3600" b="1" i="1" u="sng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r>
              <a:rPr lang="en-US" altLang="zh-CN" sz="3600" b="1" i="1" u="sng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</a:t>
            </a:r>
            <a:r>
              <a:rPr lang="zh-CN" altLang="zh-CN" sz="3600" b="1" u="sng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3600" b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en-US" altLang="zh-CN" sz="36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</a:t>
            </a:r>
            <a:r>
              <a:rPr lang="en-US" altLang="zh-CN" sz="3600" b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2)(3</a:t>
            </a:r>
            <a:r>
              <a:rPr lang="en-US" altLang="zh-CN" sz="36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3600" b="1" baseline="30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36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3600" b="1" baseline="30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-2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sz="3600" b="1" baseline="30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</a:t>
            </a:r>
            <a:r>
              <a:rPr lang="en-US" altLang="zh-CN" sz="3600" b="1" i="1" u="sng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r>
              <a:rPr lang="en-US" altLang="zh-CN" sz="3600" b="1" i="1" u="sng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</a:t>
            </a:r>
            <a:r>
              <a:rPr lang="zh-CN" altLang="zh-CN" sz="3600" b="1" u="sng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endParaRPr lang="zh-CN" altLang="zh-CN" sz="36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endParaRPr lang="en-US" altLang="zh-CN" sz="3600" b="1" dirty="0" smtClean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3600" b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3)(-</a:t>
            </a:r>
            <a:r>
              <a:rPr lang="en-US" altLang="zh-CN" sz="36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3600" b="1" baseline="30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-2</a:t>
            </a:r>
            <a:r>
              <a:rPr lang="en-US" altLang="zh-CN" sz="36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sz="3600" b="1" baseline="30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-2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</a:t>
            </a:r>
            <a:r>
              <a:rPr lang="en-US" altLang="zh-CN" sz="3600" b="1" i="1" u="sng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r>
              <a:rPr lang="en-US" altLang="zh-CN" sz="3600" b="1" i="1" u="sng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</a:t>
            </a:r>
            <a:r>
              <a:rPr lang="zh-CN" altLang="zh-CN" sz="3600" b="1" u="sng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36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36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矩形 2"/>
              <p:cNvSpPr/>
              <p:nvPr/>
            </p:nvSpPr>
            <p:spPr>
              <a:xfrm>
                <a:off x="3930603" y="1168837"/>
                <a:ext cx="796949" cy="113306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zh-CN" altLang="zh-CN" sz="36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US" altLang="zh-CN" sz="3600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方正书宋_GBK"/>
                              <a:cs typeface="Times New Roman" panose="02020603050405020304" pitchFamily="18" charset="0"/>
                            </a:rPr>
                            <m:t>𝟏</m:t>
                          </m:r>
                        </m:num>
                        <m:den>
                          <m:sSup>
                            <m:sSupPr>
                              <m:ctrlPr>
                                <a:rPr lang="zh-CN" altLang="zh-CN" sz="3600" b="1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altLang="zh-CN" sz="3600" b="1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方正书宋_GBK"/>
                                  <a:cs typeface="Times New Roman" panose="02020603050405020304" pitchFamily="18" charset="0"/>
                                </a:rPr>
                                <m:t>𝒂</m:t>
                              </m:r>
                            </m:e>
                            <m:sup>
                              <m:r>
                                <a:rPr lang="en-US" altLang="zh-CN" sz="3600" b="1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方正书宋_GBK"/>
                                  <a:cs typeface="Times New Roman" panose="02020603050405020304" pitchFamily="18" charset="0"/>
                                </a:rPr>
                                <m:t>𝟔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zh-CN" altLang="en-US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3" name="矩形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30603" y="1168837"/>
                <a:ext cx="796949" cy="1133067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矩形 3"/>
              <p:cNvSpPr/>
              <p:nvPr/>
            </p:nvSpPr>
            <p:spPr>
              <a:xfrm>
                <a:off x="8760185" y="1190630"/>
                <a:ext cx="1348382" cy="12181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zh-CN" altLang="zh-CN" sz="36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US" altLang="zh-CN" sz="3600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方正书宋_GBK"/>
                              <a:cs typeface="Times New Roman" panose="02020603050405020304" pitchFamily="18" charset="0"/>
                            </a:rPr>
                            <m:t>𝟐𝟕</m:t>
                          </m:r>
                          <m:sSup>
                            <m:sSupPr>
                              <m:ctrlPr>
                                <a:rPr lang="zh-CN" altLang="zh-CN" sz="3600" b="1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altLang="zh-CN" sz="3600" b="1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方正书宋_GBK"/>
                                  <a:cs typeface="Times New Roman" panose="02020603050405020304" pitchFamily="18" charset="0"/>
                                </a:rPr>
                                <m:t>𝒂</m:t>
                              </m:r>
                            </m:e>
                            <m:sup>
                              <m:r>
                                <a:rPr lang="en-US" altLang="zh-CN" sz="3600" b="1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方正书宋_GBK"/>
                                  <a:cs typeface="Times New Roman" panose="02020603050405020304" pitchFamily="18" charset="0"/>
                                </a:rPr>
                                <m:t>𝟔</m:t>
                              </m:r>
                            </m:sup>
                          </m:sSup>
                        </m:num>
                        <m:den>
                          <m:sSup>
                            <m:sSupPr>
                              <m:ctrlPr>
                                <a:rPr lang="zh-CN" altLang="zh-CN" sz="3600" b="1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altLang="zh-CN" sz="3600" b="1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方正书宋_GBK"/>
                                  <a:cs typeface="Times New Roman" panose="02020603050405020304" pitchFamily="18" charset="0"/>
                                </a:rPr>
                                <m:t>𝒃</m:t>
                              </m:r>
                            </m:e>
                            <m:sup>
                              <m:r>
                                <a:rPr lang="en-US" altLang="zh-CN" sz="3600" b="1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方正书宋_GBK"/>
                                  <a:cs typeface="Times New Roman" panose="02020603050405020304" pitchFamily="18" charset="0"/>
                                </a:rPr>
                                <m:t>𝟔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zh-CN" altLang="en-US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4" name="矩形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60185" y="1190630"/>
                <a:ext cx="1348382" cy="1218154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矩形 4"/>
              <p:cNvSpPr/>
              <p:nvPr/>
            </p:nvSpPr>
            <p:spPr>
              <a:xfrm>
                <a:off x="4007855" y="3356995"/>
                <a:ext cx="796949" cy="121668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zh-CN" altLang="zh-CN" sz="36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zh-CN" altLang="zh-CN" sz="3600" b="1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altLang="zh-CN" sz="3600" b="1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方正书宋_GBK"/>
                                  <a:cs typeface="Times New Roman" panose="02020603050405020304" pitchFamily="18" charset="0"/>
                                </a:rPr>
                                <m:t>𝒂</m:t>
                              </m:r>
                            </m:e>
                            <m:sup>
                              <m:r>
                                <a:rPr lang="en-US" altLang="zh-CN" sz="3600" b="1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方正书宋_GBK"/>
                                  <a:cs typeface="Times New Roman" panose="02020603050405020304" pitchFamily="18" charset="0"/>
                                </a:rPr>
                                <m:t>𝟒</m:t>
                              </m:r>
                            </m:sup>
                          </m:sSup>
                        </m:num>
                        <m:den>
                          <m:sSup>
                            <m:sSupPr>
                              <m:ctrlPr>
                                <a:rPr lang="zh-CN" altLang="zh-CN" sz="3600" b="1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altLang="zh-CN" sz="3600" b="1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方正书宋_GBK"/>
                                  <a:cs typeface="Times New Roman" panose="02020603050405020304" pitchFamily="18" charset="0"/>
                                </a:rPr>
                                <m:t>𝒃</m:t>
                              </m:r>
                            </m:e>
                            <m:sup>
                              <m:r>
                                <a:rPr lang="en-US" altLang="zh-CN" sz="3600" b="1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方正书宋_GBK"/>
                                  <a:cs typeface="Times New Roman" panose="02020603050405020304" pitchFamily="18" charset="0"/>
                                </a:rPr>
                                <m:t>𝟐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zh-CN" altLang="en-US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5" name="矩形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07855" y="3356995"/>
                <a:ext cx="796949" cy="1216680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7515295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矩形 1"/>
              <p:cNvSpPr/>
              <p:nvPr/>
            </p:nvSpPr>
            <p:spPr>
              <a:xfrm>
                <a:off x="983645" y="692810"/>
                <a:ext cx="9792680" cy="192969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ct val="150000"/>
                  </a:lnSpc>
                  <a:spcAft>
                    <a:spcPts val="0"/>
                  </a:spcAft>
                </a:pPr>
                <a:r>
                  <a:rPr lang="en-US" altLang="zh-CN" sz="36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6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计算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:</a:t>
                </a:r>
                <a:endParaRPr lang="zh-CN" altLang="zh-CN" sz="3600" b="1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>
                  <a:lnSpc>
                    <a:spcPct val="150000"/>
                  </a:lnSpc>
                  <a:spcAft>
                    <a:spcPts val="0"/>
                  </a:spcAft>
                </a:pP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(1)-3</a:t>
                </a:r>
                <a:r>
                  <a:rPr lang="en-US" altLang="zh-CN" sz="3600" b="1" baseline="300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-2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+(π-4)</a:t>
                </a:r>
                <a:r>
                  <a:rPr lang="en-US" altLang="zh-CN" sz="3600" b="1" baseline="300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-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radPr>
                      <m:deg/>
                      <m:e>
                        <m:sSup>
                          <m:sSupPr>
                            <m:ctrlPr>
                              <a:rPr lang="zh-CN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(−</m:t>
                            </m:r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𝟐</m:t>
                            </m:r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)</m:t>
                            </m:r>
                          </m:e>
                          <m:sup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</m:e>
                    </m:rad>
                  </m:oMath>
                </a14:m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+(-1)</a:t>
                </a:r>
                <a:r>
                  <a:rPr lang="en-US" altLang="zh-CN" sz="3600" b="1" baseline="300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2 025</a:t>
                </a:r>
                <a:r>
                  <a:rPr lang="en-US" altLang="zh-CN" sz="3600" b="1" dirty="0" smtClean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;</a:t>
                </a:r>
                <a:endParaRPr lang="zh-CN" altLang="zh-CN" sz="3600" b="1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" name="矩形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83645" y="692810"/>
                <a:ext cx="9792680" cy="1929695"/>
              </a:xfrm>
              <a:prstGeom prst="rect">
                <a:avLst/>
              </a:prstGeom>
              <a:blipFill>
                <a:blip r:embed="rId3"/>
                <a:stretch>
                  <a:fillRect l="-1867" b="-379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矩形 2"/>
              <p:cNvSpPr/>
              <p:nvPr/>
            </p:nvSpPr>
            <p:spPr>
              <a:xfrm>
                <a:off x="1011534" y="2622505"/>
                <a:ext cx="6096000" cy="2392963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 lvl="0" algn="just">
                  <a:lnSpc>
                    <a:spcPct val="150000"/>
                  </a:lnSpc>
                </a:pPr>
                <a:r>
                  <a:rPr lang="zh-CN" altLang="zh-CN" sz="3600" b="1" dirty="0" smtClean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解</a:t>
                </a:r>
                <a:r>
                  <a:rPr lang="en-US" altLang="zh-CN" sz="3600" b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:</a:t>
                </a:r>
                <a:r>
                  <a:rPr lang="zh-CN" altLang="zh-CN" sz="3600" b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原式</a:t>
                </a:r>
                <a:r>
                  <a:rPr lang="en-US" altLang="zh-CN" sz="3600" b="1" i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=-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𝟗</m:t>
                        </m:r>
                      </m:den>
                    </m:f>
                  </m:oMath>
                </a14:m>
                <a:r>
                  <a:rPr lang="en-US" altLang="zh-CN" sz="3600" b="1" i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+</a:t>
                </a:r>
                <a:r>
                  <a:rPr lang="en-US" altLang="zh-CN" sz="3600" b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sz="3600" b="1" i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-</a:t>
                </a:r>
                <a:r>
                  <a:rPr lang="en-US" altLang="zh-CN" sz="3600" b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3600" b="1" i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-</a:t>
                </a:r>
                <a:r>
                  <a:rPr lang="en-US" altLang="zh-CN" sz="3600" b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endParaRPr lang="zh-CN" altLang="zh-CN" sz="3600" b="1" dirty="0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lvl="0" algn="just">
                  <a:lnSpc>
                    <a:spcPct val="150000"/>
                  </a:lnSpc>
                </a:pPr>
                <a:r>
                  <a:rPr lang="en-US" altLang="zh-CN" sz="3600" b="1" i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=-</a:t>
                </a:r>
                <a:r>
                  <a:rPr lang="en-US" altLang="zh-CN" sz="3600" b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𝟗</m:t>
                        </m:r>
                      </m:den>
                    </m:f>
                  </m:oMath>
                </a14:m>
                <a:r>
                  <a:rPr lang="en-US" altLang="zh-CN" sz="3600" b="1" i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3600" b="1" dirty="0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3" name="矩形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11534" y="2622505"/>
                <a:ext cx="6096000" cy="2392963"/>
              </a:xfrm>
              <a:prstGeom prst="rect">
                <a:avLst/>
              </a:prstGeom>
              <a:blipFill>
                <a:blip r:embed="rId4"/>
                <a:stretch>
                  <a:fillRect l="-3100" b="-330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2178429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矩形 1"/>
              <p:cNvSpPr/>
              <p:nvPr/>
            </p:nvSpPr>
            <p:spPr>
              <a:xfrm>
                <a:off x="1055650" y="836820"/>
                <a:ext cx="8352580" cy="140230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ct val="150000"/>
                  </a:lnSpc>
                  <a:spcAft>
                    <a:spcPts val="0"/>
                  </a:spcAft>
                </a:pPr>
                <a:r>
                  <a:rPr lang="en-US" altLang="zh-CN" sz="36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2)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ad>
                          <m:radPr>
                            <m:degHide m:val="on"/>
                            <m:ctrlPr>
                              <a:rPr lang="zh-CN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𝟓</m:t>
                            </m:r>
                          </m:e>
                        </m:rad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e>
                    </m:d>
                  </m:oMath>
                </a14:m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-(π-2)</a:t>
                </a:r>
                <a:r>
                  <a:rPr lang="en-US" altLang="zh-CN" sz="3600" b="1" baseline="300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+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zh-CN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dPr>
                          <m:e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−</m:t>
                            </m:r>
                            <m:f>
                              <m:fPr>
                                <m:ctrlPr>
                                  <a:rPr lang="zh-CN" altLang="zh-CN" sz="3600" b="1" i="1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3600" b="1" i="1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方正书宋_GBK"/>
                                    <a:cs typeface="Times New Roman" panose="02020603050405020304" pitchFamily="18" charset="0"/>
                                  </a:rPr>
                                  <m:t>𝟏</m:t>
                                </m:r>
                              </m:num>
                              <m:den>
                                <m:r>
                                  <a:rPr lang="en-US" altLang="zh-CN" sz="3600" b="1" i="1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方正书宋_GBK"/>
                                    <a:cs typeface="Times New Roman" panose="02020603050405020304" pitchFamily="18" charset="0"/>
                                  </a:rPr>
                                  <m:t>𝟐</m:t>
                                </m:r>
                              </m:den>
                            </m:f>
                          </m:e>
                        </m:d>
                      </m:e>
                      <m:sup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</m:sup>
                    </m:sSup>
                  </m:oMath>
                </a14:m>
                <a:r>
                  <a:rPr lang="en-US" altLang="zh-CN" sz="3600" b="1" dirty="0" smtClean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;</a:t>
                </a:r>
                <a:endParaRPr lang="zh-CN" altLang="zh-CN" sz="3600" b="1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" name="矩形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55650" y="836820"/>
                <a:ext cx="8352580" cy="1402307"/>
              </a:xfrm>
              <a:prstGeom prst="rect">
                <a:avLst/>
              </a:prstGeom>
              <a:blipFill>
                <a:blip r:embed="rId3"/>
                <a:stretch>
                  <a:fillRect l="-2190" b="-521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矩形 2"/>
              <p:cNvSpPr/>
              <p:nvPr/>
            </p:nvSpPr>
            <p:spPr>
              <a:xfrm>
                <a:off x="1055650" y="2564940"/>
                <a:ext cx="6096000" cy="1805879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 lvl="0" algn="just">
                  <a:lnSpc>
                    <a:spcPct val="150000"/>
                  </a:lnSpc>
                </a:pPr>
                <a:r>
                  <a:rPr lang="zh-CN" altLang="zh-CN" sz="3600" b="1" dirty="0" smtClean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解</a:t>
                </a:r>
                <a:r>
                  <a:rPr lang="en-US" altLang="zh-CN" sz="3600" b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:</a:t>
                </a:r>
                <a:r>
                  <a:rPr lang="zh-CN" altLang="zh-CN" sz="3600" b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原式</a:t>
                </a:r>
                <a:r>
                  <a:rPr lang="en-US" altLang="zh-CN" sz="3600" b="1" i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zh-CN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radPr>
                      <m:deg/>
                      <m:e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𝟓</m:t>
                        </m:r>
                      </m:e>
                    </m:rad>
                  </m:oMath>
                </a14:m>
                <a:r>
                  <a:rPr lang="en-US" altLang="zh-CN" sz="3600" b="1" i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-</a:t>
                </a:r>
                <a:r>
                  <a:rPr lang="en-US" altLang="zh-CN" sz="3600" b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sz="3600" b="1" i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-</a:t>
                </a:r>
                <a:r>
                  <a:rPr lang="en-US" altLang="zh-CN" sz="3600" b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sz="3600" b="1" i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+</a:t>
                </a:r>
                <a:r>
                  <a:rPr lang="en-US" altLang="zh-CN" sz="3600" b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</a:t>
                </a:r>
                <a:endParaRPr lang="zh-CN" altLang="zh-CN" sz="3600" b="1" dirty="0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lvl="0" algn="just">
                  <a:lnSpc>
                    <a:spcPct val="150000"/>
                  </a:lnSpc>
                </a:pPr>
                <a:r>
                  <a:rPr lang="en-US" altLang="zh-CN" sz="3600" b="1" i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zh-CN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radPr>
                      <m:deg/>
                      <m:e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𝟓</m:t>
                        </m:r>
                      </m:e>
                    </m:rad>
                  </m:oMath>
                </a14:m>
                <a:r>
                  <a:rPr lang="en-US" altLang="zh-CN" sz="3600" b="1" i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+</a:t>
                </a:r>
                <a:r>
                  <a:rPr lang="en-US" altLang="zh-CN" sz="3600" b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3600" b="1" i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3600" b="1" dirty="0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3" name="矩形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55650" y="2564940"/>
                <a:ext cx="6096000" cy="1805879"/>
              </a:xfrm>
              <a:prstGeom prst="rect">
                <a:avLst/>
              </a:prstGeom>
              <a:blipFill>
                <a:blip r:embed="rId4"/>
                <a:stretch>
                  <a:fillRect l="-3000" b="-1182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8170398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矩形 1"/>
              <p:cNvSpPr/>
              <p:nvPr/>
            </p:nvSpPr>
            <p:spPr>
              <a:xfrm>
                <a:off x="1271665" y="764815"/>
                <a:ext cx="9288645" cy="140230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ct val="150000"/>
                  </a:lnSpc>
                  <a:spcAft>
                    <a:spcPts val="0"/>
                  </a:spcAft>
                </a:pPr>
                <a:r>
                  <a:rPr lang="en-US" altLang="zh-CN" sz="36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3)(2 025-π)</a:t>
                </a:r>
                <a:r>
                  <a:rPr lang="en-US" altLang="zh-CN" sz="3600" b="1" baseline="300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×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d>
                          <m:dPr>
                            <m:begChr m:val="|"/>
                            <m:endChr m:val="|"/>
                            <m:ctrlPr>
                              <a:rPr lang="zh-CN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dPr>
                          <m:e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−</m:t>
                            </m:r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𝟓</m:t>
                            </m:r>
                          </m:e>
                        </m:d>
                      </m:e>
                      <m:sup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</m:sup>
                    </m:sSup>
                  </m:oMath>
                </a14:m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+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zh-CN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dPr>
                          <m:e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−</m:t>
                            </m:r>
                            <m:f>
                              <m:fPr>
                                <m:ctrlPr>
                                  <a:rPr lang="zh-CN" altLang="zh-CN" sz="3600" b="1" i="1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3600" b="1" i="1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方正书宋_GBK"/>
                                    <a:cs typeface="Times New Roman" panose="02020603050405020304" pitchFamily="18" charset="0"/>
                                  </a:rPr>
                                  <m:t>𝟏</m:t>
                                </m:r>
                              </m:num>
                              <m:den>
                                <m:r>
                                  <a:rPr lang="en-US" altLang="zh-CN" sz="3600" b="1" i="1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方正书宋_GBK"/>
                                    <a:cs typeface="Times New Roman" panose="02020603050405020304" pitchFamily="18" charset="0"/>
                                  </a:rPr>
                                  <m:t>𝟑</m:t>
                                </m:r>
                              </m:den>
                            </m:f>
                          </m:e>
                        </m:d>
                      </m:e>
                      <m:sup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</m:sup>
                    </m:sSup>
                  </m:oMath>
                </a14:m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÷(-3</a:t>
                </a:r>
                <a:r>
                  <a:rPr lang="en-US" altLang="zh-CN" sz="3600" b="1" dirty="0" smtClean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);</a:t>
                </a:r>
                <a:endParaRPr lang="zh-CN" altLang="zh-CN" sz="3600" b="1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" name="矩形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71665" y="764815"/>
                <a:ext cx="9288645" cy="1402307"/>
              </a:xfrm>
              <a:prstGeom prst="rect">
                <a:avLst/>
              </a:prstGeom>
              <a:blipFill>
                <a:blip r:embed="rId3"/>
                <a:stretch>
                  <a:fillRect l="-2035" b="-521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矩形 2"/>
          <p:cNvSpPr/>
          <p:nvPr/>
        </p:nvSpPr>
        <p:spPr>
          <a:xfrm>
            <a:off x="1415675" y="2492935"/>
            <a:ext cx="6096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just">
              <a:lnSpc>
                <a:spcPct val="150000"/>
              </a:lnSpc>
            </a:pPr>
            <a:r>
              <a:rPr lang="zh-CN" altLang="zh-CN" sz="3600" b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解</a:t>
            </a:r>
            <a:r>
              <a:rPr lang="en-US" altLang="zh-CN" sz="3600" b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zh-CN" altLang="zh-CN" sz="3600" b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原式</a:t>
            </a:r>
            <a:r>
              <a:rPr lang="en-US" altLang="zh-CN" sz="3600" b="1" i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</a:t>
            </a:r>
            <a:r>
              <a:rPr lang="en-US" altLang="zh-CN" sz="3600" b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3600" b="1" i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 sz="3600" b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25</a:t>
            </a:r>
            <a:r>
              <a:rPr lang="en-US" altLang="zh-CN" sz="3600" b="1" i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+</a:t>
            </a:r>
            <a:r>
              <a:rPr lang="en-US" altLang="zh-CN" sz="3600" b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en-US" altLang="zh-CN" sz="3600" b="1" i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÷</a:t>
            </a:r>
            <a:r>
              <a:rPr lang="en-US" altLang="zh-CN" sz="3600" b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sz="3600" b="1" i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sz="3600" b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3)</a:t>
            </a:r>
            <a:endParaRPr lang="zh-CN" altLang="zh-CN" sz="3600" b="1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algn="just">
              <a:lnSpc>
                <a:spcPct val="150000"/>
              </a:lnSpc>
            </a:pPr>
            <a:r>
              <a:rPr lang="en-US" altLang="zh-CN" sz="3600" b="1" i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</a:t>
            </a:r>
            <a:r>
              <a:rPr lang="en-US" altLang="zh-CN" sz="3600" b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22</a:t>
            </a:r>
            <a:r>
              <a:rPr lang="en-US" altLang="zh-CN" sz="3600" b="1" i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3600" b="1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043877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矩形 1"/>
              <p:cNvSpPr/>
              <p:nvPr/>
            </p:nvSpPr>
            <p:spPr>
              <a:xfrm>
                <a:off x="1127655" y="260780"/>
                <a:ext cx="10152705" cy="140230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ct val="150000"/>
                  </a:lnSpc>
                  <a:spcAft>
                    <a:spcPts val="0"/>
                  </a:spcAft>
                </a:pPr>
                <a:r>
                  <a:rPr lang="en-US" altLang="zh-CN" sz="36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4)-2</a:t>
                </a:r>
                <a:r>
                  <a:rPr lang="en-US" altLang="zh-CN" sz="3600" b="1" baseline="300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+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𝟑</m:t>
                        </m:r>
                      </m:den>
                    </m:f>
                  </m:oMath>
                </a14:m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×(2 025-3)</a:t>
                </a:r>
                <a:r>
                  <a:rPr lang="en-US" altLang="zh-CN" sz="3600" b="1" baseline="300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-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zh-CN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dPr>
                          <m:e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−</m:t>
                            </m:r>
                            <m:f>
                              <m:fPr>
                                <m:ctrlPr>
                                  <a:rPr lang="zh-CN" altLang="zh-CN" sz="3600" b="1" i="1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3600" b="1" i="1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方正书宋_GBK"/>
                                    <a:cs typeface="Times New Roman" panose="02020603050405020304" pitchFamily="18" charset="0"/>
                                  </a:rPr>
                                  <m:t>𝟏</m:t>
                                </m:r>
                              </m:num>
                              <m:den>
                                <m:r>
                                  <a:rPr lang="en-US" altLang="zh-CN" sz="3600" b="1" i="1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方正书宋_GBK"/>
                                    <a:cs typeface="Times New Roman" panose="02020603050405020304" pitchFamily="18" charset="0"/>
                                  </a:rPr>
                                  <m:t>𝟑</m:t>
                                </m:r>
                              </m:den>
                            </m:f>
                          </m:e>
                        </m:d>
                      </m:e>
                      <m:sup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</m:sup>
                    </m:sSup>
                  </m:oMath>
                </a14:m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+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zh-CN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dPr>
                          <m:e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−</m:t>
                            </m:r>
                            <m:f>
                              <m:fPr>
                                <m:ctrlPr>
                                  <a:rPr lang="zh-CN" altLang="zh-CN" sz="3600" b="1" i="1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3600" b="1" i="1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方正书宋_GBK"/>
                                    <a:cs typeface="Times New Roman" panose="02020603050405020304" pitchFamily="18" charset="0"/>
                                  </a:rPr>
                                  <m:t>𝟏</m:t>
                                </m:r>
                              </m:num>
                              <m:den>
                                <m:r>
                                  <a:rPr lang="en-US" altLang="zh-CN" sz="3600" b="1" i="1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方正书宋_GBK"/>
                                    <a:cs typeface="Times New Roman" panose="02020603050405020304" pitchFamily="18" charset="0"/>
                                  </a:rPr>
                                  <m:t>𝟐</m:t>
                                </m:r>
                              </m:den>
                            </m:f>
                          </m:e>
                        </m:d>
                      </m:e>
                      <m:sup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𝟑</m:t>
                        </m:r>
                      </m:sup>
                    </m:sSup>
                  </m:oMath>
                </a14:m>
                <a:r>
                  <a:rPr lang="en-US" altLang="zh-CN" sz="3600" b="1" i="1" dirty="0" smtClean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3600" b="1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" name="矩形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27655" y="260780"/>
                <a:ext cx="10152705" cy="1402307"/>
              </a:xfrm>
              <a:prstGeom prst="rect">
                <a:avLst/>
              </a:prstGeom>
              <a:blipFill>
                <a:blip r:embed="rId3"/>
                <a:stretch>
                  <a:fillRect l="-1862" b="-521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矩形 2"/>
              <p:cNvSpPr/>
              <p:nvPr/>
            </p:nvSpPr>
            <p:spPr>
              <a:xfrm>
                <a:off x="1271665" y="1772885"/>
                <a:ext cx="6096000" cy="3693319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 lvl="0" algn="just">
                  <a:lnSpc>
                    <a:spcPct val="150000"/>
                  </a:lnSpc>
                </a:pPr>
                <a:r>
                  <a:rPr lang="zh-CN" altLang="zh-CN" sz="3600" b="1" dirty="0" smtClean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解</a:t>
                </a:r>
                <a:r>
                  <a:rPr lang="en-US" altLang="zh-CN" sz="3600" b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:</a:t>
                </a:r>
                <a:r>
                  <a:rPr lang="zh-CN" altLang="zh-CN" sz="3600" b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原式</a:t>
                </a:r>
                <a:r>
                  <a:rPr lang="en-US" altLang="zh-CN" sz="3600" b="1" i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=-</a:t>
                </a:r>
                <a:r>
                  <a:rPr lang="en-US" altLang="zh-CN" sz="3600" b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8</a:t>
                </a:r>
                <a:r>
                  <a:rPr lang="en-US" altLang="zh-CN" sz="3600" b="1" i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+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𝟑</m:t>
                        </m:r>
                      </m:den>
                    </m:f>
                  </m:oMath>
                </a14:m>
                <a:r>
                  <a:rPr lang="en-US" altLang="zh-CN" sz="3600" b="1" i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×</a:t>
                </a:r>
                <a:r>
                  <a:rPr lang="en-US" altLang="zh-CN" sz="3600" b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sz="3600" b="1" i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-</a:t>
                </a:r>
                <a:r>
                  <a:rPr lang="en-US" altLang="zh-CN" sz="3600" b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9</a:t>
                </a:r>
                <a:r>
                  <a:rPr lang="en-US" altLang="zh-CN" sz="3600" b="1" i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+</a:t>
                </a:r>
                <a:r>
                  <a:rPr lang="en-US" altLang="zh-CN" sz="3600" b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sz="3600" b="1" i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-</a:t>
                </a:r>
                <a:r>
                  <a:rPr lang="en-US" altLang="zh-CN" sz="3600" b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8)</a:t>
                </a:r>
                <a:endParaRPr lang="zh-CN" altLang="zh-CN" sz="3600" b="1" dirty="0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lvl="0" algn="just">
                  <a:lnSpc>
                    <a:spcPct val="150000"/>
                  </a:lnSpc>
                </a:pPr>
                <a:r>
                  <a:rPr lang="en-US" altLang="zh-CN" sz="3600" b="1" i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=-</a:t>
                </a:r>
                <a:r>
                  <a:rPr lang="en-US" altLang="zh-CN" sz="3600" b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8</a:t>
                </a:r>
                <a:r>
                  <a:rPr lang="en-US" altLang="zh-CN" sz="3600" b="1" i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+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𝟑</m:t>
                        </m:r>
                      </m:den>
                    </m:f>
                  </m:oMath>
                </a14:m>
                <a:r>
                  <a:rPr lang="en-US" altLang="zh-CN" sz="3600" b="1" i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-</a:t>
                </a:r>
                <a:r>
                  <a:rPr lang="en-US" altLang="zh-CN" sz="3600" b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9</a:t>
                </a:r>
                <a:r>
                  <a:rPr lang="en-US" altLang="zh-CN" sz="3600" b="1" i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-</a:t>
                </a:r>
                <a:r>
                  <a:rPr lang="en-US" altLang="zh-CN" sz="3600" b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8</a:t>
                </a:r>
                <a:endParaRPr lang="zh-CN" altLang="zh-CN" sz="3600" b="1" dirty="0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lvl="0" algn="just">
                  <a:lnSpc>
                    <a:spcPct val="150000"/>
                  </a:lnSpc>
                </a:pPr>
                <a:r>
                  <a:rPr lang="en-US" altLang="zh-CN" sz="3600" b="1" i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=-</a:t>
                </a:r>
                <a:r>
                  <a:rPr lang="en-US" altLang="zh-CN" sz="3600" b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24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𝟑</m:t>
                        </m:r>
                      </m:den>
                    </m:f>
                  </m:oMath>
                </a14:m>
                <a:r>
                  <a:rPr lang="en-US" altLang="zh-CN" sz="3600" b="1" i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3600" b="1" dirty="0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3" name="矩形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71665" y="1772885"/>
                <a:ext cx="6096000" cy="3693319"/>
              </a:xfrm>
              <a:prstGeom prst="rect">
                <a:avLst/>
              </a:prstGeom>
              <a:blipFill>
                <a:blip r:embed="rId4"/>
                <a:stretch>
                  <a:fillRect l="-310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1047036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theme1.xml><?xml version="1.0" encoding="utf-8"?>
<a:theme xmlns:a="http://schemas.openxmlformats.org/drawingml/2006/main" name="Office 主题​​">
  <a:themeElements>
    <a:clrScheme name="Office 主题​​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​​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课件模板（2016.6）</Template>
  <TotalTime>1813</TotalTime>
  <Words>485</Words>
  <Application>Microsoft Office PowerPoint</Application>
  <PresentationFormat>宽屏</PresentationFormat>
  <Paragraphs>102</Paragraphs>
  <Slides>19</Slides>
  <Notes>19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19</vt:i4>
      </vt:variant>
    </vt:vector>
  </HeadingPairs>
  <TitlesOfParts>
    <vt:vector size="30" baseType="lpstr">
      <vt:lpstr>等线</vt:lpstr>
      <vt:lpstr>等线 Light</vt:lpstr>
      <vt:lpstr>方正书宋_GBK</vt:lpstr>
      <vt:lpstr>黑体</vt:lpstr>
      <vt:lpstr>宋体</vt:lpstr>
      <vt:lpstr>Arial</vt:lpstr>
      <vt:lpstr>Calibri</vt:lpstr>
      <vt:lpstr>Calibri Light</vt:lpstr>
      <vt:lpstr>Cambria Math</vt:lpstr>
      <vt:lpstr>Times New Roman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书链出品</dc:title>
  <dc:creator>书链出品</dc:creator>
  <cp:keywords/>
  <dc:description/>
  <cp:lastModifiedBy>Admin</cp:lastModifiedBy>
  <cp:revision>144</cp:revision>
  <dcterms:created xsi:type="dcterms:W3CDTF">2024-04-24T12:16:48Z</dcterms:created>
  <dcterms:modified xsi:type="dcterms:W3CDTF">2024-11-13T13:50:57Z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2052-12.1.0.16399</vt:lpwstr>
  </property>
  <property fmtid="{D5CDD505-2E9C-101B-9397-08002B2CF9AE}" pid="3" name="KSORubyTemplateID">
    <vt:lpwstr>13</vt:lpwstr>
  </property>
  <property fmtid="{D5CDD505-2E9C-101B-9397-08002B2CF9AE}" pid="4" name="ICV">
    <vt:lpwstr>C1F74F484A28490C9854105CB33BFC36_13</vt:lpwstr>
  </property>
</Properties>
</file>